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3">
  <p:sldMasterIdLst>
    <p:sldMasterId id="2147483659" r:id="rId4"/>
  </p:sldMasterIdLst>
  <p:notesMasterIdLst>
    <p:notesMasterId r:id="rId45"/>
  </p:notesMasterIdLst>
  <p:sldIdLst>
    <p:sldId id="256" r:id="rId5"/>
    <p:sldId id="280" r:id="rId6"/>
    <p:sldId id="282" r:id="rId7"/>
    <p:sldId id="295" r:id="rId8"/>
    <p:sldId id="281" r:id="rId9"/>
    <p:sldId id="293" r:id="rId10"/>
    <p:sldId id="292" r:id="rId11"/>
    <p:sldId id="291" r:id="rId12"/>
    <p:sldId id="283" r:id="rId13"/>
    <p:sldId id="284" r:id="rId14"/>
    <p:sldId id="263" r:id="rId15"/>
    <p:sldId id="285" r:id="rId16"/>
    <p:sldId id="267" r:id="rId17"/>
    <p:sldId id="287" r:id="rId18"/>
    <p:sldId id="268" r:id="rId19"/>
    <p:sldId id="269" r:id="rId20"/>
    <p:sldId id="270" r:id="rId21"/>
    <p:sldId id="271" r:id="rId22"/>
    <p:sldId id="272" r:id="rId23"/>
    <p:sldId id="273" r:id="rId24"/>
    <p:sldId id="274" r:id="rId25"/>
    <p:sldId id="275" r:id="rId26"/>
    <p:sldId id="286" r:id="rId27"/>
    <p:sldId id="276" r:id="rId28"/>
    <p:sldId id="257" r:id="rId29"/>
    <p:sldId id="258" r:id="rId30"/>
    <p:sldId id="259" r:id="rId31"/>
    <p:sldId id="260" r:id="rId32"/>
    <p:sldId id="261" r:id="rId33"/>
    <p:sldId id="262" r:id="rId34"/>
    <p:sldId id="288" r:id="rId35"/>
    <p:sldId id="277" r:id="rId36"/>
    <p:sldId id="264" r:id="rId37"/>
    <p:sldId id="265" r:id="rId38"/>
    <p:sldId id="266" r:id="rId39"/>
    <p:sldId id="289" r:id="rId40"/>
    <p:sldId id="278" r:id="rId41"/>
    <p:sldId id="296" r:id="rId42"/>
    <p:sldId id="290" r:id="rId43"/>
    <p:sldId id="279" r:id="rId44"/>
  </p:sldIdLst>
  <p:sldSz cx="9144000" cy="5143500" type="screen16x9"/>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BFA3BB-744C-4780-850B-C8323225A02F}" v="3" dt="2021-11-10T09:42:05.280"/>
    <p1510:client id="{75B74388-32D4-4F2A-AA6D-43B63D651BCC}" v="637" dt="2021-11-10T09:37:53.8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AGETG\AppData\Local\Temp\Temp1_Excel.zip\Excel\Access%20to%20car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'[Access to cars.xlsx]Graphs'!$B$1</c:f>
              <c:strCache>
                <c:ptCount val="1"/>
                <c:pt idx="0">
                  <c:v>Percentage</c:v>
                </c:pt>
              </c:strCache>
            </c:strRef>
          </c:tx>
          <c:invertIfNegative val="0"/>
          <c:dPt>
            <c:idx val="6"/>
            <c:invertIfNegative val="0"/>
            <c:bubble3D val="0"/>
            <c:spPr>
              <a:solidFill>
                <a:srgbClr val="9E007E"/>
              </a:solidFill>
            </c:spPr>
            <c:extLst>
              <c:ext xmlns:c16="http://schemas.microsoft.com/office/drawing/2014/chart" uri="{C3380CC4-5D6E-409C-BE32-E72D297353CC}">
                <c16:uniqueId val="{00000001-82B0-4625-B28B-36E98D5078E3}"/>
              </c:ext>
            </c:extLst>
          </c:dPt>
          <c:dPt>
            <c:idx val="7"/>
            <c:invertIfNegative val="0"/>
            <c:bubble3D val="0"/>
            <c:spPr>
              <a:solidFill>
                <a:srgbClr val="9E007E"/>
              </a:solidFill>
            </c:spPr>
            <c:extLst>
              <c:ext xmlns:c16="http://schemas.microsoft.com/office/drawing/2014/chart" uri="{C3380CC4-5D6E-409C-BE32-E72D297353CC}">
                <c16:uniqueId val="{00000003-82B0-4625-B28B-36E98D5078E3}"/>
              </c:ext>
            </c:extLst>
          </c:dPt>
          <c:dPt>
            <c:idx val="8"/>
            <c:invertIfNegative val="0"/>
            <c:bubble3D val="0"/>
            <c:spPr>
              <a:solidFill>
                <a:srgbClr val="9E007E"/>
              </a:solidFill>
            </c:spPr>
            <c:extLst>
              <c:ext xmlns:c16="http://schemas.microsoft.com/office/drawing/2014/chart" uri="{C3380CC4-5D6E-409C-BE32-E72D297353CC}">
                <c16:uniqueId val="{00000005-82B0-4625-B28B-36E98D5078E3}"/>
              </c:ext>
            </c:extLst>
          </c:dPt>
          <c:dPt>
            <c:idx val="9"/>
            <c:invertIfNegative val="0"/>
            <c:bubble3D val="0"/>
            <c:spPr>
              <a:solidFill>
                <a:srgbClr val="9E007E"/>
              </a:solidFill>
            </c:spPr>
            <c:extLst>
              <c:ext xmlns:c16="http://schemas.microsoft.com/office/drawing/2014/chart" uri="{C3380CC4-5D6E-409C-BE32-E72D297353CC}">
                <c16:uniqueId val="{00000007-82B0-4625-B28B-36E98D5078E3}"/>
              </c:ext>
            </c:extLst>
          </c:dPt>
          <c:cat>
            <c:strRef>
              <c:f>'[Access to cars.xlsx]Graphs'!$A$2:$A$11</c:f>
              <c:strCache>
                <c:ptCount val="10"/>
                <c:pt idx="0">
                  <c:v>Alnwick</c:v>
                </c:pt>
                <c:pt idx="1">
                  <c:v>Berwick-upon-Tweed</c:v>
                </c:pt>
                <c:pt idx="2">
                  <c:v>Blyth Valley</c:v>
                </c:pt>
                <c:pt idx="3">
                  <c:v>Castle Morpeth</c:v>
                </c:pt>
                <c:pt idx="4">
                  <c:v>Tynedale</c:v>
                </c:pt>
                <c:pt idx="5">
                  <c:v>Wansbeck</c:v>
                </c:pt>
                <c:pt idx="6">
                  <c:v>North</c:v>
                </c:pt>
                <c:pt idx="7">
                  <c:v>Central</c:v>
                </c:pt>
                <c:pt idx="8">
                  <c:v>South East</c:v>
                </c:pt>
                <c:pt idx="9">
                  <c:v>West</c:v>
                </c:pt>
              </c:strCache>
            </c:strRef>
          </c:cat>
          <c:val>
            <c:numRef>
              <c:f>'[Access to cars.xlsx]Graphs'!$B$2:$B$11</c:f>
              <c:numCache>
                <c:formatCode>0.0</c:formatCode>
                <c:ptCount val="10"/>
                <c:pt idx="0">
                  <c:v>18.068451372416131</c:v>
                </c:pt>
                <c:pt idx="1">
                  <c:v>21.716807059767348</c:v>
                </c:pt>
                <c:pt idx="2">
                  <c:v>25.346056756081996</c:v>
                </c:pt>
                <c:pt idx="3">
                  <c:v>15.870052277819269</c:v>
                </c:pt>
                <c:pt idx="4">
                  <c:v>16.717838501688671</c:v>
                </c:pt>
                <c:pt idx="5">
                  <c:v>29.789454741767141</c:v>
                </c:pt>
                <c:pt idx="6">
                  <c:v>18.827847892435866</c:v>
                </c:pt>
                <c:pt idx="7">
                  <c:v>16.489188147005606</c:v>
                </c:pt>
                <c:pt idx="8">
                  <c:v>26.780678486667597</c:v>
                </c:pt>
                <c:pt idx="9">
                  <c:v>13.817775293460032</c:v>
                </c:pt>
              </c:numCache>
            </c:numRef>
          </c:val>
          <c:extLst>
            <c:ext xmlns:c16="http://schemas.microsoft.com/office/drawing/2014/chart" uri="{C3380CC4-5D6E-409C-BE32-E72D297353CC}">
              <c16:uniqueId val="{00000008-82B0-4625-B28B-36E98D5078E3}"/>
            </c:ext>
          </c:extLst>
        </c:ser>
        <c:dLbls>
          <c:showLegendKey val="0"/>
          <c:showVal val="0"/>
          <c:showCatName val="0"/>
          <c:showSerName val="0"/>
          <c:showPercent val="0"/>
          <c:showBubbleSize val="0"/>
        </c:dLbls>
        <c:gapWidth val="150"/>
        <c:axId val="416957952"/>
        <c:axId val="416959488"/>
      </c:barChart>
      <c:lineChart>
        <c:grouping val="standard"/>
        <c:varyColors val="0"/>
        <c:ser>
          <c:idx val="1"/>
          <c:order val="1"/>
          <c:tx>
            <c:strRef>
              <c:f>'[Access to cars.xlsx]Graphs'!$C$1</c:f>
              <c:strCache>
                <c:ptCount val="1"/>
                <c:pt idx="0">
                  <c:v>Northumberland</c:v>
                </c:pt>
              </c:strCache>
            </c:strRef>
          </c:tx>
          <c:spPr>
            <a:ln>
              <a:solidFill>
                <a:srgbClr val="84BD00"/>
              </a:solidFill>
            </a:ln>
          </c:spPr>
          <c:marker>
            <c:symbol val="none"/>
          </c:marker>
          <c:cat>
            <c:strRef>
              <c:f>'[Access to cars.xlsx]Graphs'!$A$2:$A$11</c:f>
              <c:strCache>
                <c:ptCount val="10"/>
                <c:pt idx="0">
                  <c:v>Alnwick</c:v>
                </c:pt>
                <c:pt idx="1">
                  <c:v>Berwick-upon-Tweed</c:v>
                </c:pt>
                <c:pt idx="2">
                  <c:v>Blyth Valley</c:v>
                </c:pt>
                <c:pt idx="3">
                  <c:v>Castle Morpeth</c:v>
                </c:pt>
                <c:pt idx="4">
                  <c:v>Tynedale</c:v>
                </c:pt>
                <c:pt idx="5">
                  <c:v>Wansbeck</c:v>
                </c:pt>
                <c:pt idx="6">
                  <c:v>North</c:v>
                </c:pt>
                <c:pt idx="7">
                  <c:v>Central</c:v>
                </c:pt>
                <c:pt idx="8">
                  <c:v>South East</c:v>
                </c:pt>
                <c:pt idx="9">
                  <c:v>West</c:v>
                </c:pt>
              </c:strCache>
            </c:strRef>
          </c:cat>
          <c:val>
            <c:numRef>
              <c:f>'[Access to cars.xlsx]Graphs'!$C$2:$C$11</c:f>
              <c:numCache>
                <c:formatCode>0</c:formatCode>
                <c:ptCount val="10"/>
                <c:pt idx="0">
                  <c:v>22.047295248819783</c:v>
                </c:pt>
                <c:pt idx="1">
                  <c:v>22.047295248819783</c:v>
                </c:pt>
                <c:pt idx="2">
                  <c:v>22.047295248819783</c:v>
                </c:pt>
                <c:pt idx="3">
                  <c:v>22.047295248819783</c:v>
                </c:pt>
                <c:pt idx="4">
                  <c:v>22.047295248819783</c:v>
                </c:pt>
                <c:pt idx="5">
                  <c:v>22.047295248819783</c:v>
                </c:pt>
                <c:pt idx="6">
                  <c:v>22.047295248819783</c:v>
                </c:pt>
                <c:pt idx="7">
                  <c:v>22.047295248819783</c:v>
                </c:pt>
                <c:pt idx="8">
                  <c:v>22.047295248819783</c:v>
                </c:pt>
                <c:pt idx="9">
                  <c:v>22.047295248819783</c:v>
                </c:pt>
              </c:numCache>
            </c:numRef>
          </c:val>
          <c:smooth val="0"/>
          <c:extLst>
            <c:ext xmlns:c16="http://schemas.microsoft.com/office/drawing/2014/chart" uri="{C3380CC4-5D6E-409C-BE32-E72D297353CC}">
              <c16:uniqueId val="{00000009-82B0-4625-B28B-36E98D5078E3}"/>
            </c:ext>
          </c:extLst>
        </c:ser>
        <c:ser>
          <c:idx val="2"/>
          <c:order val="2"/>
          <c:tx>
            <c:strRef>
              <c:f>'[Access to cars.xlsx]Graphs'!$D$1</c:f>
              <c:strCache>
                <c:ptCount val="1"/>
                <c:pt idx="0">
                  <c:v>England</c:v>
                </c:pt>
              </c:strCache>
            </c:strRef>
          </c:tx>
          <c:spPr>
            <a:ln>
              <a:solidFill>
                <a:srgbClr val="F68B1F"/>
              </a:solidFill>
            </a:ln>
          </c:spPr>
          <c:marker>
            <c:symbol val="none"/>
          </c:marker>
          <c:cat>
            <c:strRef>
              <c:f>'[Access to cars.xlsx]Graphs'!$A$2:$A$11</c:f>
              <c:strCache>
                <c:ptCount val="10"/>
                <c:pt idx="0">
                  <c:v>Alnwick</c:v>
                </c:pt>
                <c:pt idx="1">
                  <c:v>Berwick-upon-Tweed</c:v>
                </c:pt>
                <c:pt idx="2">
                  <c:v>Blyth Valley</c:v>
                </c:pt>
                <c:pt idx="3">
                  <c:v>Castle Morpeth</c:v>
                </c:pt>
                <c:pt idx="4">
                  <c:v>Tynedale</c:v>
                </c:pt>
                <c:pt idx="5">
                  <c:v>Wansbeck</c:v>
                </c:pt>
                <c:pt idx="6">
                  <c:v>North</c:v>
                </c:pt>
                <c:pt idx="7">
                  <c:v>Central</c:v>
                </c:pt>
                <c:pt idx="8">
                  <c:v>South East</c:v>
                </c:pt>
                <c:pt idx="9">
                  <c:v>West</c:v>
                </c:pt>
              </c:strCache>
            </c:strRef>
          </c:cat>
          <c:val>
            <c:numRef>
              <c:f>'[Access to cars.xlsx]Graphs'!$D$2:$D$11</c:f>
              <c:numCache>
                <c:formatCode>0</c:formatCode>
                <c:ptCount val="10"/>
                <c:pt idx="0">
                  <c:v>25.7950236790684</c:v>
                </c:pt>
                <c:pt idx="1">
                  <c:v>25.7950236790684</c:v>
                </c:pt>
                <c:pt idx="2">
                  <c:v>25.7950236790684</c:v>
                </c:pt>
                <c:pt idx="3">
                  <c:v>25.7950236790684</c:v>
                </c:pt>
                <c:pt idx="4">
                  <c:v>25.7950236790684</c:v>
                </c:pt>
                <c:pt idx="5">
                  <c:v>25.7950236790684</c:v>
                </c:pt>
                <c:pt idx="6">
                  <c:v>25.7950236790684</c:v>
                </c:pt>
                <c:pt idx="7">
                  <c:v>25.7950236790684</c:v>
                </c:pt>
                <c:pt idx="8">
                  <c:v>25.7950236790684</c:v>
                </c:pt>
                <c:pt idx="9">
                  <c:v>25.7950236790684</c:v>
                </c:pt>
              </c:numCache>
            </c:numRef>
          </c:val>
          <c:smooth val="0"/>
          <c:extLst>
            <c:ext xmlns:c16="http://schemas.microsoft.com/office/drawing/2014/chart" uri="{C3380CC4-5D6E-409C-BE32-E72D297353CC}">
              <c16:uniqueId val="{0000000A-82B0-4625-B28B-36E98D5078E3}"/>
            </c:ext>
          </c:extLst>
        </c:ser>
        <c:ser>
          <c:idx val="3"/>
          <c:order val="3"/>
          <c:tx>
            <c:strRef>
              <c:f>'[Access to cars.xlsx]Graphs'!$E$1</c:f>
              <c:strCache>
                <c:ptCount val="1"/>
                <c:pt idx="0">
                  <c:v>North East</c:v>
                </c:pt>
              </c:strCache>
            </c:strRef>
          </c:tx>
          <c:spPr>
            <a:ln>
              <a:solidFill>
                <a:schemeClr val="bg1">
                  <a:lumMod val="65000"/>
                </a:schemeClr>
              </a:solidFill>
            </a:ln>
          </c:spPr>
          <c:marker>
            <c:symbol val="none"/>
          </c:marker>
          <c:cat>
            <c:strRef>
              <c:f>'[Access to cars.xlsx]Graphs'!$A$2:$A$11</c:f>
              <c:strCache>
                <c:ptCount val="10"/>
                <c:pt idx="0">
                  <c:v>Alnwick</c:v>
                </c:pt>
                <c:pt idx="1">
                  <c:v>Berwick-upon-Tweed</c:v>
                </c:pt>
                <c:pt idx="2">
                  <c:v>Blyth Valley</c:v>
                </c:pt>
                <c:pt idx="3">
                  <c:v>Castle Morpeth</c:v>
                </c:pt>
                <c:pt idx="4">
                  <c:v>Tynedale</c:v>
                </c:pt>
                <c:pt idx="5">
                  <c:v>Wansbeck</c:v>
                </c:pt>
                <c:pt idx="6">
                  <c:v>North</c:v>
                </c:pt>
                <c:pt idx="7">
                  <c:v>Central</c:v>
                </c:pt>
                <c:pt idx="8">
                  <c:v>South East</c:v>
                </c:pt>
                <c:pt idx="9">
                  <c:v>West</c:v>
                </c:pt>
              </c:strCache>
            </c:strRef>
          </c:cat>
          <c:val>
            <c:numRef>
              <c:f>'[Access to cars.xlsx]Graphs'!$E$2:$E$11</c:f>
              <c:numCache>
                <c:formatCode>0</c:formatCode>
                <c:ptCount val="10"/>
                <c:pt idx="0">
                  <c:v>31.499953537150365</c:v>
                </c:pt>
                <c:pt idx="1">
                  <c:v>31.499953537150365</c:v>
                </c:pt>
                <c:pt idx="2">
                  <c:v>31.499953537150365</c:v>
                </c:pt>
                <c:pt idx="3">
                  <c:v>31.499953537150365</c:v>
                </c:pt>
                <c:pt idx="4">
                  <c:v>31.499953537150365</c:v>
                </c:pt>
                <c:pt idx="5">
                  <c:v>31.499953537150365</c:v>
                </c:pt>
                <c:pt idx="6">
                  <c:v>31.499953537150365</c:v>
                </c:pt>
                <c:pt idx="7">
                  <c:v>31.499953537150365</c:v>
                </c:pt>
                <c:pt idx="8">
                  <c:v>31.499953537150365</c:v>
                </c:pt>
                <c:pt idx="9">
                  <c:v>31.499953537150365</c:v>
                </c:pt>
              </c:numCache>
            </c:numRef>
          </c:val>
          <c:smooth val="0"/>
          <c:extLst>
            <c:ext xmlns:c16="http://schemas.microsoft.com/office/drawing/2014/chart" uri="{C3380CC4-5D6E-409C-BE32-E72D297353CC}">
              <c16:uniqueId val="{0000000B-82B0-4625-B28B-36E98D5078E3}"/>
            </c:ext>
          </c:extLst>
        </c:ser>
        <c:dLbls>
          <c:showLegendKey val="0"/>
          <c:showVal val="0"/>
          <c:showCatName val="0"/>
          <c:showSerName val="0"/>
          <c:showPercent val="0"/>
          <c:showBubbleSize val="0"/>
        </c:dLbls>
        <c:marker val="1"/>
        <c:smooth val="0"/>
        <c:axId val="416957952"/>
        <c:axId val="416959488"/>
      </c:lineChart>
      <c:catAx>
        <c:axId val="416957952"/>
        <c:scaling>
          <c:orientation val="minMax"/>
        </c:scaling>
        <c:delete val="0"/>
        <c:axPos val="b"/>
        <c:numFmt formatCode="General" sourceLinked="0"/>
        <c:majorTickMark val="out"/>
        <c:minorTickMark val="none"/>
        <c:tickLblPos val="nextTo"/>
        <c:crossAx val="416959488"/>
        <c:crosses val="autoZero"/>
        <c:auto val="1"/>
        <c:lblAlgn val="ctr"/>
        <c:lblOffset val="100"/>
        <c:noMultiLvlLbl val="0"/>
      </c:catAx>
      <c:valAx>
        <c:axId val="416959488"/>
        <c:scaling>
          <c:orientation val="minMax"/>
        </c:scaling>
        <c:delete val="0"/>
        <c:axPos val="l"/>
        <c:majorGridlines/>
        <c:title>
          <c:tx>
            <c:rich>
              <a:bodyPr rot="-5400000" vert="horz"/>
              <a:lstStyle/>
              <a:p>
                <a:pPr>
                  <a:defRPr/>
                </a:pPr>
                <a:r>
                  <a:rPr lang="en-GB" b="0"/>
                  <a:t>Percentage of Population</a:t>
                </a:r>
              </a:p>
            </c:rich>
          </c:tx>
          <c:overlay val="0"/>
        </c:title>
        <c:numFmt formatCode="0.0" sourceLinked="1"/>
        <c:majorTickMark val="out"/>
        <c:minorTickMark val="none"/>
        <c:tickLblPos val="nextTo"/>
        <c:crossAx val="416957952"/>
        <c:crosses val="autoZero"/>
        <c:crossBetween val="between"/>
      </c:valAx>
      <c:spPr>
        <a:ln>
          <a:noFill/>
        </a:ln>
      </c:spPr>
    </c:plotArea>
    <c:legend>
      <c:legendPos val="b"/>
      <c:legendEntry>
        <c:idx val="0"/>
        <c:delete val="1"/>
      </c:legendEntry>
      <c:overlay val="0"/>
    </c:legend>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6"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9639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534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53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79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83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451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400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537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49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30156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9456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1257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117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48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81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5f4591c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5f4591c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t="9" b="9"/>
          <a:stretch/>
        </p:blipFill>
        <p:spPr>
          <a:xfrm>
            <a:off x="0" y="850"/>
            <a:ext cx="9144003" cy="5142649"/>
          </a:xfrm>
          <a:prstGeom prst="rect">
            <a:avLst/>
          </a:prstGeom>
          <a:noFill/>
          <a:ln>
            <a:noFill/>
          </a:ln>
        </p:spPr>
      </p:pic>
      <p:sp>
        <p:nvSpPr>
          <p:cNvPr id="12" name="Google Shape;12;p2"/>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Clr>
                <a:srgbClr val="FFFFFF"/>
              </a:buClr>
              <a:buSzPts val="4900"/>
              <a:buNone/>
              <a:defRPr sz="4900">
                <a:solidFill>
                  <a:srgbClr val="FFFFFF"/>
                </a:solidFill>
              </a:defRPr>
            </a:lvl2pPr>
            <a:lvl3pPr lvl="2" algn="ctr">
              <a:spcBef>
                <a:spcPts val="0"/>
              </a:spcBef>
              <a:spcAft>
                <a:spcPts val="0"/>
              </a:spcAft>
              <a:buClr>
                <a:srgbClr val="FFFFFF"/>
              </a:buClr>
              <a:buSzPts val="4900"/>
              <a:buNone/>
              <a:defRPr sz="4900">
                <a:solidFill>
                  <a:srgbClr val="FFFFFF"/>
                </a:solidFill>
              </a:defRPr>
            </a:lvl3pPr>
            <a:lvl4pPr lvl="3" algn="ctr">
              <a:spcBef>
                <a:spcPts val="0"/>
              </a:spcBef>
              <a:spcAft>
                <a:spcPts val="0"/>
              </a:spcAft>
              <a:buClr>
                <a:srgbClr val="FFFFFF"/>
              </a:buClr>
              <a:buSzPts val="4900"/>
              <a:buNone/>
              <a:defRPr sz="4900">
                <a:solidFill>
                  <a:srgbClr val="FFFFFF"/>
                </a:solidFill>
              </a:defRPr>
            </a:lvl4pPr>
            <a:lvl5pPr lvl="4" algn="ctr">
              <a:spcBef>
                <a:spcPts val="0"/>
              </a:spcBef>
              <a:spcAft>
                <a:spcPts val="0"/>
              </a:spcAft>
              <a:buClr>
                <a:srgbClr val="FFFFFF"/>
              </a:buClr>
              <a:buSzPts val="4900"/>
              <a:buNone/>
              <a:defRPr sz="4900">
                <a:solidFill>
                  <a:srgbClr val="FFFFFF"/>
                </a:solidFill>
              </a:defRPr>
            </a:lvl5pPr>
            <a:lvl6pPr lvl="5" algn="ctr">
              <a:spcBef>
                <a:spcPts val="0"/>
              </a:spcBef>
              <a:spcAft>
                <a:spcPts val="0"/>
              </a:spcAft>
              <a:buClr>
                <a:srgbClr val="FFFFFF"/>
              </a:buClr>
              <a:buSzPts val="4900"/>
              <a:buNone/>
              <a:defRPr sz="4900">
                <a:solidFill>
                  <a:srgbClr val="FFFFFF"/>
                </a:solidFill>
              </a:defRPr>
            </a:lvl6pPr>
            <a:lvl7pPr lvl="6" algn="ctr">
              <a:spcBef>
                <a:spcPts val="0"/>
              </a:spcBef>
              <a:spcAft>
                <a:spcPts val="0"/>
              </a:spcAft>
              <a:buClr>
                <a:srgbClr val="FFFFFF"/>
              </a:buClr>
              <a:buSzPts val="4900"/>
              <a:buNone/>
              <a:defRPr sz="4900">
                <a:solidFill>
                  <a:srgbClr val="FFFFFF"/>
                </a:solidFill>
              </a:defRPr>
            </a:lvl7pPr>
            <a:lvl8pPr lvl="7" algn="ctr">
              <a:spcBef>
                <a:spcPts val="0"/>
              </a:spcBef>
              <a:spcAft>
                <a:spcPts val="0"/>
              </a:spcAft>
              <a:buClr>
                <a:srgbClr val="FFFFFF"/>
              </a:buClr>
              <a:buSzPts val="4900"/>
              <a:buNone/>
              <a:defRPr sz="4900">
                <a:solidFill>
                  <a:srgbClr val="FFFFFF"/>
                </a:solidFill>
              </a:defRPr>
            </a:lvl8pPr>
            <a:lvl9pPr lvl="8" algn="ctr">
              <a:spcBef>
                <a:spcPts val="0"/>
              </a:spcBef>
              <a:spcAft>
                <a:spcPts val="0"/>
              </a:spcAft>
              <a:buClr>
                <a:srgbClr val="FFFFFF"/>
              </a:buClr>
              <a:buSzPts val="4900"/>
              <a:buNone/>
              <a:defRPr sz="4900">
                <a:solidFill>
                  <a:srgbClr val="FFFFFF"/>
                </a:solidFill>
              </a:defRPr>
            </a:lvl9pPr>
          </a:lstStyle>
          <a:p>
            <a:endParaRPr/>
          </a:p>
        </p:txBody>
      </p:sp>
      <p:sp>
        <p:nvSpPr>
          <p:cNvPr id="13" name="Google Shape;13;p2"/>
          <p:cNvSpPr txBox="1">
            <a:spLocks noGrp="1"/>
          </p:cNvSpPr>
          <p:nvPr>
            <p:ph type="subTitle" idx="1"/>
          </p:nvPr>
        </p:nvSpPr>
        <p:spPr>
          <a:xfrm>
            <a:off x="311700" y="3041498"/>
            <a:ext cx="8520600" cy="792600"/>
          </a:xfrm>
          <a:prstGeom prst="rect">
            <a:avLst/>
          </a:prstGeom>
        </p:spPr>
        <p:txBody>
          <a:bodyPr spcFirstLastPara="1" wrap="square" lIns="85450" tIns="85450" rIns="85450" bIns="85450" anchor="t" anchorCtr="0">
            <a:noAutofit/>
          </a:bodyPr>
          <a:lstStyle>
            <a:lvl1pPr lvl="0" algn="ctr">
              <a:lnSpc>
                <a:spcPct val="100000"/>
              </a:lnSpc>
              <a:spcBef>
                <a:spcPts val="0"/>
              </a:spcBef>
              <a:spcAft>
                <a:spcPts val="0"/>
              </a:spcAft>
              <a:buClr>
                <a:srgbClr val="FFFFFF"/>
              </a:buClr>
              <a:buSzPts val="2600"/>
              <a:buNone/>
              <a:defRPr sz="2600">
                <a:solidFill>
                  <a:srgbClr val="FFFFFF"/>
                </a:solidFill>
              </a:defRPr>
            </a:lvl1pPr>
            <a:lvl2pPr lvl="1" algn="ctr">
              <a:lnSpc>
                <a:spcPct val="100000"/>
              </a:lnSpc>
              <a:spcBef>
                <a:spcPts val="0"/>
              </a:spcBef>
              <a:spcAft>
                <a:spcPts val="0"/>
              </a:spcAft>
              <a:buClr>
                <a:srgbClr val="FFFFFF"/>
              </a:buClr>
              <a:buSzPts val="2600"/>
              <a:buNone/>
              <a:defRPr sz="2600">
                <a:solidFill>
                  <a:srgbClr val="FFFFFF"/>
                </a:solidFill>
              </a:defRPr>
            </a:lvl2pPr>
            <a:lvl3pPr lvl="2" algn="ctr">
              <a:lnSpc>
                <a:spcPct val="100000"/>
              </a:lnSpc>
              <a:spcBef>
                <a:spcPts val="0"/>
              </a:spcBef>
              <a:spcAft>
                <a:spcPts val="0"/>
              </a:spcAft>
              <a:buClr>
                <a:srgbClr val="FFFFFF"/>
              </a:buClr>
              <a:buSzPts val="2600"/>
              <a:buNone/>
              <a:defRPr sz="2600">
                <a:solidFill>
                  <a:srgbClr val="FFFFFF"/>
                </a:solidFill>
              </a:defRPr>
            </a:lvl3pPr>
            <a:lvl4pPr lvl="3" algn="ctr">
              <a:lnSpc>
                <a:spcPct val="100000"/>
              </a:lnSpc>
              <a:spcBef>
                <a:spcPts val="0"/>
              </a:spcBef>
              <a:spcAft>
                <a:spcPts val="0"/>
              </a:spcAft>
              <a:buClr>
                <a:srgbClr val="FFFFFF"/>
              </a:buClr>
              <a:buSzPts val="2600"/>
              <a:buNone/>
              <a:defRPr sz="2600">
                <a:solidFill>
                  <a:srgbClr val="FFFFFF"/>
                </a:solidFill>
              </a:defRPr>
            </a:lvl4pPr>
            <a:lvl5pPr lvl="4" algn="ctr">
              <a:lnSpc>
                <a:spcPct val="100000"/>
              </a:lnSpc>
              <a:spcBef>
                <a:spcPts val="0"/>
              </a:spcBef>
              <a:spcAft>
                <a:spcPts val="0"/>
              </a:spcAft>
              <a:buClr>
                <a:srgbClr val="FFFFFF"/>
              </a:buClr>
              <a:buSzPts val="2600"/>
              <a:buNone/>
              <a:defRPr sz="2600">
                <a:solidFill>
                  <a:srgbClr val="FFFFFF"/>
                </a:solidFill>
              </a:defRPr>
            </a:lvl5pPr>
            <a:lvl6pPr lvl="5" algn="ctr">
              <a:lnSpc>
                <a:spcPct val="100000"/>
              </a:lnSpc>
              <a:spcBef>
                <a:spcPts val="0"/>
              </a:spcBef>
              <a:spcAft>
                <a:spcPts val="0"/>
              </a:spcAft>
              <a:buClr>
                <a:srgbClr val="FFFFFF"/>
              </a:buClr>
              <a:buSzPts val="2600"/>
              <a:buNone/>
              <a:defRPr sz="2600">
                <a:solidFill>
                  <a:srgbClr val="FFFFFF"/>
                </a:solidFill>
              </a:defRPr>
            </a:lvl6pPr>
            <a:lvl7pPr lvl="6" algn="ctr">
              <a:lnSpc>
                <a:spcPct val="100000"/>
              </a:lnSpc>
              <a:spcBef>
                <a:spcPts val="0"/>
              </a:spcBef>
              <a:spcAft>
                <a:spcPts val="0"/>
              </a:spcAft>
              <a:buClr>
                <a:srgbClr val="FFFFFF"/>
              </a:buClr>
              <a:buSzPts val="2600"/>
              <a:buNone/>
              <a:defRPr sz="2600">
                <a:solidFill>
                  <a:srgbClr val="FFFFFF"/>
                </a:solidFill>
              </a:defRPr>
            </a:lvl7pPr>
            <a:lvl8pPr lvl="7" algn="ctr">
              <a:lnSpc>
                <a:spcPct val="100000"/>
              </a:lnSpc>
              <a:spcBef>
                <a:spcPts val="0"/>
              </a:spcBef>
              <a:spcAft>
                <a:spcPts val="0"/>
              </a:spcAft>
              <a:buClr>
                <a:srgbClr val="FFFFFF"/>
              </a:buClr>
              <a:buSzPts val="2600"/>
              <a:buNone/>
              <a:defRPr sz="2600">
                <a:solidFill>
                  <a:srgbClr val="FFFFFF"/>
                </a:solidFill>
              </a:defRPr>
            </a:lvl8pPr>
            <a:lvl9pPr lvl="8" algn="ctr">
              <a:lnSpc>
                <a:spcPct val="100000"/>
              </a:lnSpc>
              <a:spcBef>
                <a:spcPts val="0"/>
              </a:spcBef>
              <a:spcAft>
                <a:spcPts val="0"/>
              </a:spcAft>
              <a:buClr>
                <a:srgbClr val="FFFFFF"/>
              </a:buClr>
              <a:buSzPts val="2600"/>
              <a:buNone/>
              <a:defRPr sz="2600">
                <a:solidFill>
                  <a:srgbClr val="FFFFFF"/>
                </a:solidFill>
              </a:defRPr>
            </a:lvl9pPr>
          </a:lstStyle>
          <a:p>
            <a:endParaRPr/>
          </a:p>
        </p:txBody>
      </p:sp>
      <p:sp>
        <p:nvSpPr>
          <p:cNvPr id="14" name="Google Shape;14;p2"/>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85450" tIns="85450" rIns="85450" bIns="85450" anchor="t" anchorCtr="0">
            <a:noAutofit/>
          </a:bodyPr>
          <a:lstStyle>
            <a:lvl1pPr marL="457200" lvl="0" indent="-336550">
              <a:spcBef>
                <a:spcPts val="0"/>
              </a:spcBef>
              <a:spcAft>
                <a:spcPts val="0"/>
              </a:spcAft>
              <a:buClr>
                <a:srgbClr val="000000"/>
              </a:buClr>
              <a:buSzPts val="1700"/>
              <a:buChar char="●"/>
              <a:defRPr>
                <a:solidFill>
                  <a:srgbClr val="000000"/>
                </a:solidFill>
              </a:defRPr>
            </a:lvl1pPr>
            <a:lvl2pPr marL="914400" lvl="1" indent="-311150">
              <a:spcBef>
                <a:spcPts val="1500"/>
              </a:spcBef>
              <a:spcAft>
                <a:spcPts val="0"/>
              </a:spcAft>
              <a:buClr>
                <a:srgbClr val="000000"/>
              </a:buClr>
              <a:buSzPts val="1300"/>
              <a:buChar char="○"/>
              <a:defRPr>
                <a:solidFill>
                  <a:srgbClr val="000000"/>
                </a:solidFill>
              </a:defRPr>
            </a:lvl2pPr>
            <a:lvl3pPr marL="1371600" lvl="2" indent="-311150">
              <a:spcBef>
                <a:spcPts val="1500"/>
              </a:spcBef>
              <a:spcAft>
                <a:spcPts val="0"/>
              </a:spcAft>
              <a:buClr>
                <a:srgbClr val="000000"/>
              </a:buClr>
              <a:buSzPts val="1300"/>
              <a:buChar char="■"/>
              <a:defRPr>
                <a:solidFill>
                  <a:srgbClr val="000000"/>
                </a:solidFill>
              </a:defRPr>
            </a:lvl3pPr>
            <a:lvl4pPr marL="1828800" lvl="3" indent="-311150">
              <a:spcBef>
                <a:spcPts val="1500"/>
              </a:spcBef>
              <a:spcAft>
                <a:spcPts val="0"/>
              </a:spcAft>
              <a:buClr>
                <a:srgbClr val="000000"/>
              </a:buClr>
              <a:buSzPts val="1300"/>
              <a:buChar char="●"/>
              <a:defRPr>
                <a:solidFill>
                  <a:srgbClr val="000000"/>
                </a:solidFill>
              </a:defRPr>
            </a:lvl4pPr>
            <a:lvl5pPr marL="2286000" lvl="4" indent="-311150">
              <a:spcBef>
                <a:spcPts val="1500"/>
              </a:spcBef>
              <a:spcAft>
                <a:spcPts val="0"/>
              </a:spcAft>
              <a:buClr>
                <a:srgbClr val="000000"/>
              </a:buClr>
              <a:buSzPts val="1300"/>
              <a:buChar char="○"/>
              <a:defRPr>
                <a:solidFill>
                  <a:srgbClr val="000000"/>
                </a:solidFill>
              </a:defRPr>
            </a:lvl5pPr>
            <a:lvl6pPr marL="2743200" lvl="5" indent="-311150">
              <a:spcBef>
                <a:spcPts val="1500"/>
              </a:spcBef>
              <a:spcAft>
                <a:spcPts val="0"/>
              </a:spcAft>
              <a:buClr>
                <a:srgbClr val="000000"/>
              </a:buClr>
              <a:buSzPts val="1300"/>
              <a:buChar char="■"/>
              <a:defRPr>
                <a:solidFill>
                  <a:srgbClr val="000000"/>
                </a:solidFill>
              </a:defRPr>
            </a:lvl6pPr>
            <a:lvl7pPr marL="3200400" lvl="6" indent="-311150">
              <a:spcBef>
                <a:spcPts val="1500"/>
              </a:spcBef>
              <a:spcAft>
                <a:spcPts val="0"/>
              </a:spcAft>
              <a:buClr>
                <a:srgbClr val="000000"/>
              </a:buClr>
              <a:buSzPts val="1300"/>
              <a:buChar char="●"/>
              <a:defRPr>
                <a:solidFill>
                  <a:srgbClr val="000000"/>
                </a:solidFill>
              </a:defRPr>
            </a:lvl7pPr>
            <a:lvl8pPr marL="3657600" lvl="7" indent="-311150">
              <a:spcBef>
                <a:spcPts val="1500"/>
              </a:spcBef>
              <a:spcAft>
                <a:spcPts val="0"/>
              </a:spcAft>
              <a:buClr>
                <a:srgbClr val="000000"/>
              </a:buClr>
              <a:buSzPts val="1300"/>
              <a:buChar char="○"/>
              <a:defRPr>
                <a:solidFill>
                  <a:srgbClr val="000000"/>
                </a:solidFill>
              </a:defRPr>
            </a:lvl8pPr>
            <a:lvl9pPr marL="4114800" lvl="8" indent="-311150">
              <a:spcBef>
                <a:spcPts val="1500"/>
              </a:spcBef>
              <a:spcAft>
                <a:spcPts val="1500"/>
              </a:spcAft>
              <a:buClr>
                <a:srgbClr val="000000"/>
              </a:buClr>
              <a:buSzPts val="1300"/>
              <a:buChar char="■"/>
              <a:defRPr>
                <a:solidFill>
                  <a:srgbClr val="000000"/>
                </a:solidFill>
              </a:defRPr>
            </a:lvl9pPr>
          </a:lstStyle>
          <a:p>
            <a:endParaRPr/>
          </a:p>
        </p:txBody>
      </p:sp>
      <p:sp>
        <p:nvSpPr>
          <p:cNvPr id="21" name="Google Shape;21;p4"/>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lvl1pPr lvl="0">
              <a:spcBef>
                <a:spcPts val="0"/>
              </a:spcBef>
              <a:spcAft>
                <a:spcPts val="0"/>
              </a:spcAft>
              <a:buClr>
                <a:srgbClr val="000000"/>
              </a:buClr>
              <a:buSzPts val="2600"/>
              <a:buNone/>
              <a:defRPr>
                <a:solidFill>
                  <a:srgbClr val="000000"/>
                </a:solidFill>
              </a:defRPr>
            </a:lvl1pPr>
            <a:lvl2pPr lvl="1">
              <a:spcBef>
                <a:spcPts val="0"/>
              </a:spcBef>
              <a:spcAft>
                <a:spcPts val="0"/>
              </a:spcAft>
              <a:buClr>
                <a:srgbClr val="000000"/>
              </a:buClr>
              <a:buSzPts val="2600"/>
              <a:buNone/>
              <a:defRPr>
                <a:solidFill>
                  <a:srgbClr val="000000"/>
                </a:solidFill>
              </a:defRPr>
            </a:lvl2pPr>
            <a:lvl3pPr lvl="2">
              <a:spcBef>
                <a:spcPts val="0"/>
              </a:spcBef>
              <a:spcAft>
                <a:spcPts val="0"/>
              </a:spcAft>
              <a:buClr>
                <a:srgbClr val="000000"/>
              </a:buClr>
              <a:buSzPts val="2600"/>
              <a:buNone/>
              <a:defRPr>
                <a:solidFill>
                  <a:srgbClr val="000000"/>
                </a:solidFill>
              </a:defRPr>
            </a:lvl3pPr>
            <a:lvl4pPr lvl="3">
              <a:spcBef>
                <a:spcPts val="0"/>
              </a:spcBef>
              <a:spcAft>
                <a:spcPts val="0"/>
              </a:spcAft>
              <a:buClr>
                <a:srgbClr val="000000"/>
              </a:buClr>
              <a:buSzPts val="2600"/>
              <a:buNone/>
              <a:defRPr>
                <a:solidFill>
                  <a:srgbClr val="000000"/>
                </a:solidFill>
              </a:defRPr>
            </a:lvl4pPr>
            <a:lvl5pPr lvl="4">
              <a:spcBef>
                <a:spcPts val="0"/>
              </a:spcBef>
              <a:spcAft>
                <a:spcPts val="0"/>
              </a:spcAft>
              <a:buClr>
                <a:srgbClr val="000000"/>
              </a:buClr>
              <a:buSzPts val="2600"/>
              <a:buNone/>
              <a:defRPr>
                <a:solidFill>
                  <a:srgbClr val="000000"/>
                </a:solidFill>
              </a:defRPr>
            </a:lvl5pPr>
            <a:lvl6pPr lvl="5">
              <a:spcBef>
                <a:spcPts val="0"/>
              </a:spcBef>
              <a:spcAft>
                <a:spcPts val="0"/>
              </a:spcAft>
              <a:buClr>
                <a:srgbClr val="000000"/>
              </a:buClr>
              <a:buSzPts val="2600"/>
              <a:buNone/>
              <a:defRPr>
                <a:solidFill>
                  <a:srgbClr val="000000"/>
                </a:solidFill>
              </a:defRPr>
            </a:lvl6pPr>
            <a:lvl7pPr lvl="6">
              <a:spcBef>
                <a:spcPts val="0"/>
              </a:spcBef>
              <a:spcAft>
                <a:spcPts val="0"/>
              </a:spcAft>
              <a:buClr>
                <a:srgbClr val="000000"/>
              </a:buClr>
              <a:buSzPts val="2600"/>
              <a:buNone/>
              <a:defRPr>
                <a:solidFill>
                  <a:srgbClr val="000000"/>
                </a:solidFill>
              </a:defRPr>
            </a:lvl7pPr>
            <a:lvl8pPr lvl="7">
              <a:spcBef>
                <a:spcPts val="0"/>
              </a:spcBef>
              <a:spcAft>
                <a:spcPts val="0"/>
              </a:spcAft>
              <a:buClr>
                <a:srgbClr val="000000"/>
              </a:buClr>
              <a:buSzPts val="2600"/>
              <a:buNone/>
              <a:defRPr>
                <a:solidFill>
                  <a:srgbClr val="000000"/>
                </a:solidFill>
              </a:defRPr>
            </a:lvl8pPr>
            <a:lvl9pPr lvl="8">
              <a:spcBef>
                <a:spcPts val="0"/>
              </a:spcBef>
              <a:spcAft>
                <a:spcPts val="0"/>
              </a:spcAft>
              <a:buClr>
                <a:srgbClr val="000000"/>
              </a:buClr>
              <a:buSzPts val="2600"/>
              <a:buNone/>
              <a:defRPr>
                <a:solidFill>
                  <a:srgbClr val="000000"/>
                </a:solidFill>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85450" tIns="85450" rIns="85450" bIns="85450" anchor="t" anchorCtr="0">
            <a:noAutofit/>
          </a:bodyPr>
          <a:lstStyle>
            <a:lvl1pPr marL="457200" lvl="0" indent="-311150">
              <a:spcBef>
                <a:spcPts val="0"/>
              </a:spcBef>
              <a:spcAft>
                <a:spcPts val="0"/>
              </a:spcAft>
              <a:buClr>
                <a:srgbClr val="000000"/>
              </a:buClr>
              <a:buSzPts val="1300"/>
              <a:buChar char="●"/>
              <a:defRPr sz="1300">
                <a:solidFill>
                  <a:srgbClr val="000000"/>
                </a:solidFill>
              </a:defRPr>
            </a:lvl1pPr>
            <a:lvl2pPr marL="914400" lvl="1" indent="-298450">
              <a:spcBef>
                <a:spcPts val="1500"/>
              </a:spcBef>
              <a:spcAft>
                <a:spcPts val="0"/>
              </a:spcAft>
              <a:buClr>
                <a:srgbClr val="000000"/>
              </a:buClr>
              <a:buSzPts val="1100"/>
              <a:buChar char="○"/>
              <a:defRPr sz="1100">
                <a:solidFill>
                  <a:srgbClr val="000000"/>
                </a:solidFill>
              </a:defRPr>
            </a:lvl2pPr>
            <a:lvl3pPr marL="1371600" lvl="2" indent="-298450">
              <a:spcBef>
                <a:spcPts val="1500"/>
              </a:spcBef>
              <a:spcAft>
                <a:spcPts val="0"/>
              </a:spcAft>
              <a:buClr>
                <a:srgbClr val="000000"/>
              </a:buClr>
              <a:buSzPts val="1100"/>
              <a:buChar char="■"/>
              <a:defRPr sz="1100">
                <a:solidFill>
                  <a:srgbClr val="000000"/>
                </a:solidFill>
              </a:defRPr>
            </a:lvl3pPr>
            <a:lvl4pPr marL="1828800" lvl="3" indent="-298450">
              <a:spcBef>
                <a:spcPts val="1500"/>
              </a:spcBef>
              <a:spcAft>
                <a:spcPts val="0"/>
              </a:spcAft>
              <a:buClr>
                <a:srgbClr val="000000"/>
              </a:buClr>
              <a:buSzPts val="1100"/>
              <a:buChar char="●"/>
              <a:defRPr sz="1100">
                <a:solidFill>
                  <a:srgbClr val="000000"/>
                </a:solidFill>
              </a:defRPr>
            </a:lvl4pPr>
            <a:lvl5pPr marL="2286000" lvl="4" indent="-298450">
              <a:spcBef>
                <a:spcPts val="1500"/>
              </a:spcBef>
              <a:spcAft>
                <a:spcPts val="0"/>
              </a:spcAft>
              <a:buClr>
                <a:srgbClr val="000000"/>
              </a:buClr>
              <a:buSzPts val="1100"/>
              <a:buChar char="○"/>
              <a:defRPr sz="1100">
                <a:solidFill>
                  <a:srgbClr val="000000"/>
                </a:solidFill>
              </a:defRPr>
            </a:lvl5pPr>
            <a:lvl6pPr marL="2743200" lvl="5" indent="-298450">
              <a:spcBef>
                <a:spcPts val="1500"/>
              </a:spcBef>
              <a:spcAft>
                <a:spcPts val="0"/>
              </a:spcAft>
              <a:buClr>
                <a:srgbClr val="000000"/>
              </a:buClr>
              <a:buSzPts val="1100"/>
              <a:buChar char="■"/>
              <a:defRPr sz="1100">
                <a:solidFill>
                  <a:srgbClr val="000000"/>
                </a:solidFill>
              </a:defRPr>
            </a:lvl6pPr>
            <a:lvl7pPr marL="3200400" lvl="6" indent="-298450">
              <a:spcBef>
                <a:spcPts val="1500"/>
              </a:spcBef>
              <a:spcAft>
                <a:spcPts val="0"/>
              </a:spcAft>
              <a:buClr>
                <a:srgbClr val="000000"/>
              </a:buClr>
              <a:buSzPts val="1100"/>
              <a:buChar char="●"/>
              <a:defRPr sz="1100">
                <a:solidFill>
                  <a:srgbClr val="000000"/>
                </a:solidFill>
              </a:defRPr>
            </a:lvl7pPr>
            <a:lvl8pPr marL="3657600" lvl="7" indent="-298450">
              <a:spcBef>
                <a:spcPts val="1500"/>
              </a:spcBef>
              <a:spcAft>
                <a:spcPts val="0"/>
              </a:spcAft>
              <a:buClr>
                <a:srgbClr val="000000"/>
              </a:buClr>
              <a:buSzPts val="1100"/>
              <a:buChar char="○"/>
              <a:defRPr sz="1100">
                <a:solidFill>
                  <a:srgbClr val="000000"/>
                </a:solidFill>
              </a:defRPr>
            </a:lvl8pPr>
            <a:lvl9pPr marL="4114800" lvl="8" indent="-298450">
              <a:spcBef>
                <a:spcPts val="1500"/>
              </a:spcBef>
              <a:spcAft>
                <a:spcPts val="1500"/>
              </a:spcAft>
              <a:buClr>
                <a:srgbClr val="000000"/>
              </a:buClr>
              <a:buSzPts val="1100"/>
              <a:buChar char="■"/>
              <a:defRPr sz="1100">
                <a:solidFill>
                  <a:srgbClr val="000000"/>
                </a:solidFill>
              </a:defRPr>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85450" tIns="85450" rIns="85450" bIns="85450" anchor="t" anchorCtr="0">
            <a:noAutofit/>
          </a:bodyPr>
          <a:lstStyle>
            <a:lvl1pPr marL="457200" lvl="0" indent="-311150">
              <a:spcBef>
                <a:spcPts val="0"/>
              </a:spcBef>
              <a:spcAft>
                <a:spcPts val="0"/>
              </a:spcAft>
              <a:buClr>
                <a:srgbClr val="000000"/>
              </a:buClr>
              <a:buSzPts val="1300"/>
              <a:buChar char="●"/>
              <a:defRPr sz="1300">
                <a:solidFill>
                  <a:srgbClr val="000000"/>
                </a:solidFill>
              </a:defRPr>
            </a:lvl1pPr>
            <a:lvl2pPr marL="914400" lvl="1" indent="-298450">
              <a:spcBef>
                <a:spcPts val="1500"/>
              </a:spcBef>
              <a:spcAft>
                <a:spcPts val="0"/>
              </a:spcAft>
              <a:buClr>
                <a:srgbClr val="000000"/>
              </a:buClr>
              <a:buSzPts val="1100"/>
              <a:buChar char="○"/>
              <a:defRPr sz="1100">
                <a:solidFill>
                  <a:srgbClr val="000000"/>
                </a:solidFill>
              </a:defRPr>
            </a:lvl2pPr>
            <a:lvl3pPr marL="1371600" lvl="2" indent="-298450">
              <a:spcBef>
                <a:spcPts val="1500"/>
              </a:spcBef>
              <a:spcAft>
                <a:spcPts val="0"/>
              </a:spcAft>
              <a:buClr>
                <a:srgbClr val="000000"/>
              </a:buClr>
              <a:buSzPts val="1100"/>
              <a:buChar char="■"/>
              <a:defRPr sz="1100">
                <a:solidFill>
                  <a:srgbClr val="000000"/>
                </a:solidFill>
              </a:defRPr>
            </a:lvl3pPr>
            <a:lvl4pPr marL="1828800" lvl="3" indent="-298450">
              <a:spcBef>
                <a:spcPts val="1500"/>
              </a:spcBef>
              <a:spcAft>
                <a:spcPts val="0"/>
              </a:spcAft>
              <a:buClr>
                <a:srgbClr val="000000"/>
              </a:buClr>
              <a:buSzPts val="1100"/>
              <a:buChar char="●"/>
              <a:defRPr sz="1100">
                <a:solidFill>
                  <a:srgbClr val="000000"/>
                </a:solidFill>
              </a:defRPr>
            </a:lvl4pPr>
            <a:lvl5pPr marL="2286000" lvl="4" indent="-298450">
              <a:spcBef>
                <a:spcPts val="1500"/>
              </a:spcBef>
              <a:spcAft>
                <a:spcPts val="0"/>
              </a:spcAft>
              <a:buClr>
                <a:srgbClr val="000000"/>
              </a:buClr>
              <a:buSzPts val="1100"/>
              <a:buChar char="○"/>
              <a:defRPr sz="1100">
                <a:solidFill>
                  <a:srgbClr val="000000"/>
                </a:solidFill>
              </a:defRPr>
            </a:lvl5pPr>
            <a:lvl6pPr marL="2743200" lvl="5" indent="-298450">
              <a:spcBef>
                <a:spcPts val="1500"/>
              </a:spcBef>
              <a:spcAft>
                <a:spcPts val="0"/>
              </a:spcAft>
              <a:buClr>
                <a:srgbClr val="000000"/>
              </a:buClr>
              <a:buSzPts val="1100"/>
              <a:buChar char="■"/>
              <a:defRPr sz="1100">
                <a:solidFill>
                  <a:srgbClr val="000000"/>
                </a:solidFill>
              </a:defRPr>
            </a:lvl6pPr>
            <a:lvl7pPr marL="3200400" lvl="6" indent="-298450">
              <a:spcBef>
                <a:spcPts val="1500"/>
              </a:spcBef>
              <a:spcAft>
                <a:spcPts val="0"/>
              </a:spcAft>
              <a:buClr>
                <a:srgbClr val="000000"/>
              </a:buClr>
              <a:buSzPts val="1100"/>
              <a:buChar char="●"/>
              <a:defRPr sz="1100">
                <a:solidFill>
                  <a:srgbClr val="000000"/>
                </a:solidFill>
              </a:defRPr>
            </a:lvl7pPr>
            <a:lvl8pPr marL="3657600" lvl="7" indent="-298450">
              <a:spcBef>
                <a:spcPts val="1500"/>
              </a:spcBef>
              <a:spcAft>
                <a:spcPts val="0"/>
              </a:spcAft>
              <a:buClr>
                <a:srgbClr val="000000"/>
              </a:buClr>
              <a:buSzPts val="1100"/>
              <a:buChar char="○"/>
              <a:defRPr sz="1100">
                <a:solidFill>
                  <a:srgbClr val="000000"/>
                </a:solidFill>
              </a:defRPr>
            </a:lvl8pPr>
            <a:lvl9pPr marL="4114800" lvl="8" indent="-298450">
              <a:spcBef>
                <a:spcPts val="1500"/>
              </a:spcBef>
              <a:spcAft>
                <a:spcPts val="1500"/>
              </a:spcAft>
              <a:buClr>
                <a:srgbClr val="000000"/>
              </a:buClr>
              <a:buSzPts val="1100"/>
              <a:buChar char="■"/>
              <a:defRPr sz="1100">
                <a:solidFill>
                  <a:srgbClr val="000000"/>
                </a:solidFill>
              </a:defRPr>
            </a:lvl9pPr>
          </a:lstStyle>
          <a:p>
            <a:endParaRPr/>
          </a:p>
        </p:txBody>
      </p:sp>
      <p:sp>
        <p:nvSpPr>
          <p:cNvPr id="26" name="Google Shape;26;p5"/>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572700"/>
          </a:xfrm>
          <a:prstGeom prst="rect">
            <a:avLst/>
          </a:prstGeom>
        </p:spPr>
        <p:txBody>
          <a:bodyPr spcFirstLastPara="1" wrap="square" lIns="85450" tIns="85450" rIns="85450" bIns="85450"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9" name="Google Shape;29;p6"/>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85450" tIns="85450" rIns="85450" bIns="85450" anchor="b" anchorCtr="0">
            <a:noAutofit/>
          </a:bodyPr>
          <a:lstStyle>
            <a:lvl1pPr lvl="0">
              <a:spcBef>
                <a:spcPts val="0"/>
              </a:spcBef>
              <a:spcAft>
                <a:spcPts val="0"/>
              </a:spcAft>
              <a:buSzPts val="2200"/>
              <a:buNone/>
              <a:defRPr sz="2200"/>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85450" tIns="85450" rIns="85450" bIns="85450" anchor="t" anchorCtr="0">
            <a:noAutofit/>
          </a:bodyPr>
          <a:lstStyle>
            <a:lvl1pPr marL="457200" lvl="0" indent="-298450">
              <a:spcBef>
                <a:spcPts val="0"/>
              </a:spcBef>
              <a:spcAft>
                <a:spcPts val="0"/>
              </a:spcAft>
              <a:buSzPts val="1100"/>
              <a:buChar char="●"/>
              <a:defRPr sz="1100"/>
            </a:lvl1pPr>
            <a:lvl2pPr marL="914400" lvl="1" indent="-298450">
              <a:spcBef>
                <a:spcPts val="1500"/>
              </a:spcBef>
              <a:spcAft>
                <a:spcPts val="0"/>
              </a:spcAft>
              <a:buSzPts val="1100"/>
              <a:buChar char="○"/>
              <a:defRPr sz="1100"/>
            </a:lvl2pPr>
            <a:lvl3pPr marL="1371600" lvl="2" indent="-298450">
              <a:spcBef>
                <a:spcPts val="1500"/>
              </a:spcBef>
              <a:spcAft>
                <a:spcPts val="0"/>
              </a:spcAft>
              <a:buSzPts val="1100"/>
              <a:buChar char="■"/>
              <a:defRPr sz="1100"/>
            </a:lvl3pPr>
            <a:lvl4pPr marL="1828800" lvl="3" indent="-298450">
              <a:spcBef>
                <a:spcPts val="1500"/>
              </a:spcBef>
              <a:spcAft>
                <a:spcPts val="0"/>
              </a:spcAft>
              <a:buSzPts val="1100"/>
              <a:buChar char="●"/>
              <a:defRPr sz="1100"/>
            </a:lvl4pPr>
            <a:lvl5pPr marL="2286000" lvl="4" indent="-298450">
              <a:spcBef>
                <a:spcPts val="1500"/>
              </a:spcBef>
              <a:spcAft>
                <a:spcPts val="0"/>
              </a:spcAft>
              <a:buSzPts val="1100"/>
              <a:buChar char="○"/>
              <a:defRPr sz="1100"/>
            </a:lvl5pPr>
            <a:lvl6pPr marL="2743200" lvl="5" indent="-298450">
              <a:spcBef>
                <a:spcPts val="1500"/>
              </a:spcBef>
              <a:spcAft>
                <a:spcPts val="0"/>
              </a:spcAft>
              <a:buSzPts val="1100"/>
              <a:buChar char="■"/>
              <a:defRPr sz="1100"/>
            </a:lvl6pPr>
            <a:lvl7pPr marL="3200400" lvl="6" indent="-298450">
              <a:spcBef>
                <a:spcPts val="1500"/>
              </a:spcBef>
              <a:spcAft>
                <a:spcPts val="0"/>
              </a:spcAft>
              <a:buSzPts val="1100"/>
              <a:buChar char="●"/>
              <a:defRPr sz="1100"/>
            </a:lvl7pPr>
            <a:lvl8pPr marL="3657600" lvl="7" indent="-298450">
              <a:spcBef>
                <a:spcPts val="1500"/>
              </a:spcBef>
              <a:spcAft>
                <a:spcPts val="0"/>
              </a:spcAft>
              <a:buSzPts val="1100"/>
              <a:buChar char="○"/>
              <a:defRPr sz="1100"/>
            </a:lvl8pPr>
            <a:lvl9pPr marL="4114800" lvl="8" indent="-298450">
              <a:spcBef>
                <a:spcPts val="1500"/>
              </a:spcBef>
              <a:spcAft>
                <a:spcPts val="1500"/>
              </a:spcAft>
              <a:buSzPts val="1100"/>
              <a:buChar char="■"/>
              <a:defRPr sz="1100"/>
            </a:lvl9pPr>
          </a:lstStyle>
          <a:p>
            <a:endParaRPr/>
          </a:p>
        </p:txBody>
      </p:sp>
      <p:sp>
        <p:nvSpPr>
          <p:cNvPr id="33" name="Google Shape;33;p7"/>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450150"/>
            <a:ext cx="6367800" cy="4090800"/>
          </a:xfrm>
          <a:prstGeom prst="rect">
            <a:avLst/>
          </a:prstGeom>
        </p:spPr>
        <p:txBody>
          <a:bodyPr spcFirstLastPara="1" wrap="square" lIns="85450" tIns="85450" rIns="85450" bIns="85450" anchor="ctr" anchorCtr="0">
            <a:noAutofit/>
          </a:bodyPr>
          <a:lstStyle>
            <a:lvl1pPr lvl="0">
              <a:spcBef>
                <a:spcPts val="0"/>
              </a:spcBef>
              <a:spcAft>
                <a:spcPts val="0"/>
              </a:spcAft>
              <a:buSzPts val="4500"/>
              <a:buNone/>
              <a:defRPr sz="4500"/>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a:endParaRPr/>
          </a:p>
        </p:txBody>
      </p:sp>
      <p:sp>
        <p:nvSpPr>
          <p:cNvPr id="36" name="Google Shape;36;p8"/>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572000" y="-125"/>
            <a:ext cx="4572000" cy="5143500"/>
          </a:xfrm>
          <a:prstGeom prst="rect">
            <a:avLst/>
          </a:prstGeom>
          <a:solidFill>
            <a:schemeClr val="lt2"/>
          </a:solidFill>
          <a:ln>
            <a:noFill/>
          </a:ln>
        </p:spPr>
        <p:txBody>
          <a:bodyPr spcFirstLastPara="1" wrap="square" lIns="85450" tIns="85450" rIns="85450" bIns="85450"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265500" y="1233175"/>
            <a:ext cx="4045200" cy="1482300"/>
          </a:xfrm>
          <a:prstGeom prst="rect">
            <a:avLst/>
          </a:prstGeom>
        </p:spPr>
        <p:txBody>
          <a:bodyPr spcFirstLastPara="1" wrap="square" lIns="85450" tIns="85450" rIns="85450" bIns="85450" anchor="b" anchorCtr="0">
            <a:noAutofit/>
          </a:bodyPr>
          <a:lstStyle>
            <a:lvl1pPr lvl="0" algn="ctr">
              <a:spcBef>
                <a:spcPts val="0"/>
              </a:spcBef>
              <a:spcAft>
                <a:spcPts val="0"/>
              </a:spcAft>
              <a:buSzPts val="3900"/>
              <a:buNone/>
              <a:defRPr sz="3900"/>
            </a:lvl1pPr>
            <a:lvl2pPr lvl="1" algn="ctr">
              <a:spcBef>
                <a:spcPts val="0"/>
              </a:spcBef>
              <a:spcAft>
                <a:spcPts val="0"/>
              </a:spcAft>
              <a:buSzPts val="3900"/>
              <a:buNone/>
              <a:defRPr sz="3900"/>
            </a:lvl2pPr>
            <a:lvl3pPr lvl="2" algn="ctr">
              <a:spcBef>
                <a:spcPts val="0"/>
              </a:spcBef>
              <a:spcAft>
                <a:spcPts val="0"/>
              </a:spcAft>
              <a:buSzPts val="3900"/>
              <a:buNone/>
              <a:defRPr sz="3900"/>
            </a:lvl3pPr>
            <a:lvl4pPr lvl="3" algn="ctr">
              <a:spcBef>
                <a:spcPts val="0"/>
              </a:spcBef>
              <a:spcAft>
                <a:spcPts val="0"/>
              </a:spcAft>
              <a:buSzPts val="3900"/>
              <a:buNone/>
              <a:defRPr sz="3900"/>
            </a:lvl4pPr>
            <a:lvl5pPr lvl="4" algn="ctr">
              <a:spcBef>
                <a:spcPts val="0"/>
              </a:spcBef>
              <a:spcAft>
                <a:spcPts val="0"/>
              </a:spcAft>
              <a:buSzPts val="3900"/>
              <a:buNone/>
              <a:defRPr sz="3900"/>
            </a:lvl5pPr>
            <a:lvl6pPr lvl="5" algn="ctr">
              <a:spcBef>
                <a:spcPts val="0"/>
              </a:spcBef>
              <a:spcAft>
                <a:spcPts val="0"/>
              </a:spcAft>
              <a:buSzPts val="3900"/>
              <a:buNone/>
              <a:defRPr sz="3900"/>
            </a:lvl6pPr>
            <a:lvl7pPr lvl="6" algn="ctr">
              <a:spcBef>
                <a:spcPts val="0"/>
              </a:spcBef>
              <a:spcAft>
                <a:spcPts val="0"/>
              </a:spcAft>
              <a:buSzPts val="3900"/>
              <a:buNone/>
              <a:defRPr sz="3900"/>
            </a:lvl7pPr>
            <a:lvl8pPr lvl="7" algn="ctr">
              <a:spcBef>
                <a:spcPts val="0"/>
              </a:spcBef>
              <a:spcAft>
                <a:spcPts val="0"/>
              </a:spcAft>
              <a:buSzPts val="3900"/>
              <a:buNone/>
              <a:defRPr sz="3900"/>
            </a:lvl8pPr>
            <a:lvl9pPr lvl="8" algn="ctr">
              <a:spcBef>
                <a:spcPts val="0"/>
              </a:spcBef>
              <a:spcAft>
                <a:spcPts val="0"/>
              </a:spcAft>
              <a:buSzPts val="3900"/>
              <a:buNone/>
              <a:defRPr sz="3900"/>
            </a:lvl9pPr>
          </a:lstStyle>
          <a:p>
            <a:endParaRPr/>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85450" tIns="85450" rIns="85450" bIns="85450"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85450" tIns="85450" rIns="85450" bIns="85450" anchor="ctr" anchorCtr="0">
            <a:noAutofit/>
          </a:bodyPr>
          <a:lstStyle>
            <a:lvl1pPr marL="457200" lvl="0" indent="-336550">
              <a:spcBef>
                <a:spcPts val="0"/>
              </a:spcBef>
              <a:spcAft>
                <a:spcPts val="0"/>
              </a:spcAft>
              <a:buSzPts val="1700"/>
              <a:buChar char="●"/>
              <a:defRPr/>
            </a:lvl1pPr>
            <a:lvl2pPr marL="914400" lvl="1" indent="-311150">
              <a:spcBef>
                <a:spcPts val="1500"/>
              </a:spcBef>
              <a:spcAft>
                <a:spcPts val="0"/>
              </a:spcAft>
              <a:buSzPts val="1300"/>
              <a:buChar char="○"/>
              <a:defRPr/>
            </a:lvl2pPr>
            <a:lvl3pPr marL="1371600" lvl="2" indent="-311150">
              <a:spcBef>
                <a:spcPts val="1500"/>
              </a:spcBef>
              <a:spcAft>
                <a:spcPts val="0"/>
              </a:spcAft>
              <a:buSzPts val="1300"/>
              <a:buChar char="■"/>
              <a:defRPr/>
            </a:lvl3pPr>
            <a:lvl4pPr marL="1828800" lvl="3" indent="-311150">
              <a:spcBef>
                <a:spcPts val="1500"/>
              </a:spcBef>
              <a:spcAft>
                <a:spcPts val="0"/>
              </a:spcAft>
              <a:buSzPts val="1300"/>
              <a:buChar char="●"/>
              <a:defRPr/>
            </a:lvl4pPr>
            <a:lvl5pPr marL="2286000" lvl="4" indent="-311150">
              <a:spcBef>
                <a:spcPts val="1500"/>
              </a:spcBef>
              <a:spcAft>
                <a:spcPts val="0"/>
              </a:spcAft>
              <a:buSzPts val="1300"/>
              <a:buChar char="○"/>
              <a:defRPr/>
            </a:lvl5pPr>
            <a:lvl6pPr marL="2743200" lvl="5" indent="-311150">
              <a:spcBef>
                <a:spcPts val="1500"/>
              </a:spcBef>
              <a:spcAft>
                <a:spcPts val="0"/>
              </a:spcAft>
              <a:buSzPts val="1300"/>
              <a:buChar char="■"/>
              <a:defRPr/>
            </a:lvl6pPr>
            <a:lvl7pPr marL="3200400" lvl="6" indent="-311150">
              <a:spcBef>
                <a:spcPts val="1500"/>
              </a:spcBef>
              <a:spcAft>
                <a:spcPts val="0"/>
              </a:spcAft>
              <a:buSzPts val="1300"/>
              <a:buChar char="●"/>
              <a:defRPr/>
            </a:lvl7pPr>
            <a:lvl8pPr marL="3657600" lvl="7" indent="-311150">
              <a:spcBef>
                <a:spcPts val="1500"/>
              </a:spcBef>
              <a:spcAft>
                <a:spcPts val="0"/>
              </a:spcAft>
              <a:buSzPts val="1300"/>
              <a:buChar char="○"/>
              <a:defRPr/>
            </a:lvl8pPr>
            <a:lvl9pPr marL="4114800" lvl="8" indent="-311150">
              <a:spcBef>
                <a:spcPts val="1500"/>
              </a:spcBef>
              <a:spcAft>
                <a:spcPts val="1500"/>
              </a:spcAft>
              <a:buSzPts val="1300"/>
              <a:buChar char="■"/>
              <a:defRPr/>
            </a:lvl9pPr>
          </a:lstStyle>
          <a:p>
            <a:endParaRPr/>
          </a:p>
        </p:txBody>
      </p:sp>
      <p:sp>
        <p:nvSpPr>
          <p:cNvPr id="42" name="Google Shape;42;p9"/>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1700" y="4075045"/>
            <a:ext cx="5998800" cy="605100"/>
          </a:xfrm>
          <a:prstGeom prst="rect">
            <a:avLst/>
          </a:prstGeom>
        </p:spPr>
        <p:txBody>
          <a:bodyPr spcFirstLastPara="1" wrap="square" lIns="85450" tIns="85450" rIns="85450" bIns="85450" anchor="ctr" anchorCtr="0">
            <a:noAutofit/>
          </a:bodyPr>
          <a:lstStyle>
            <a:lvl1pPr marL="457200" lvl="0" indent="-228600">
              <a:lnSpc>
                <a:spcPct val="100000"/>
              </a:lnSpc>
              <a:spcBef>
                <a:spcPts val="0"/>
              </a:spcBef>
              <a:spcAft>
                <a:spcPts val="0"/>
              </a:spcAft>
              <a:buSzPts val="1700"/>
              <a:buNone/>
              <a:defRPr/>
            </a:lvl1pPr>
          </a:lstStyle>
          <a:p>
            <a:endParaRPr/>
          </a:p>
        </p:txBody>
      </p:sp>
      <p:sp>
        <p:nvSpPr>
          <p:cNvPr id="45" name="Google Shape;45;p10"/>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106125"/>
            <a:ext cx="8520600" cy="1963500"/>
          </a:xfrm>
          <a:prstGeom prst="rect">
            <a:avLst/>
          </a:prstGeom>
        </p:spPr>
        <p:txBody>
          <a:bodyPr spcFirstLastPara="1" wrap="square" lIns="85450" tIns="85450" rIns="85450" bIns="85450" anchor="b" anchorCtr="0">
            <a:noAutofit/>
          </a:bodyPr>
          <a:lstStyle>
            <a:lvl1pPr lvl="0" algn="ctr">
              <a:spcBef>
                <a:spcPts val="0"/>
              </a:spcBef>
              <a:spcAft>
                <a:spcPts val="0"/>
              </a:spcAft>
              <a:buSzPts val="11200"/>
              <a:buNone/>
              <a:defRPr sz="11200"/>
            </a:lvl1pPr>
            <a:lvl2pPr lvl="1" algn="ctr">
              <a:spcBef>
                <a:spcPts val="0"/>
              </a:spcBef>
              <a:spcAft>
                <a:spcPts val="0"/>
              </a:spcAft>
              <a:buSzPts val="11200"/>
              <a:buNone/>
              <a:defRPr sz="11200"/>
            </a:lvl2pPr>
            <a:lvl3pPr lvl="2" algn="ctr">
              <a:spcBef>
                <a:spcPts val="0"/>
              </a:spcBef>
              <a:spcAft>
                <a:spcPts val="0"/>
              </a:spcAft>
              <a:buSzPts val="11200"/>
              <a:buNone/>
              <a:defRPr sz="11200"/>
            </a:lvl3pPr>
            <a:lvl4pPr lvl="3" algn="ctr">
              <a:spcBef>
                <a:spcPts val="0"/>
              </a:spcBef>
              <a:spcAft>
                <a:spcPts val="0"/>
              </a:spcAft>
              <a:buSzPts val="11200"/>
              <a:buNone/>
              <a:defRPr sz="11200"/>
            </a:lvl4pPr>
            <a:lvl5pPr lvl="4" algn="ctr">
              <a:spcBef>
                <a:spcPts val="0"/>
              </a:spcBef>
              <a:spcAft>
                <a:spcPts val="0"/>
              </a:spcAft>
              <a:buSzPts val="11200"/>
              <a:buNone/>
              <a:defRPr sz="11200"/>
            </a:lvl5pPr>
            <a:lvl6pPr lvl="5" algn="ctr">
              <a:spcBef>
                <a:spcPts val="0"/>
              </a:spcBef>
              <a:spcAft>
                <a:spcPts val="0"/>
              </a:spcAft>
              <a:buSzPts val="11200"/>
              <a:buNone/>
              <a:defRPr sz="11200"/>
            </a:lvl6pPr>
            <a:lvl7pPr lvl="6" algn="ctr">
              <a:spcBef>
                <a:spcPts val="0"/>
              </a:spcBef>
              <a:spcAft>
                <a:spcPts val="0"/>
              </a:spcAft>
              <a:buSzPts val="11200"/>
              <a:buNone/>
              <a:defRPr sz="11200"/>
            </a:lvl7pPr>
            <a:lvl8pPr lvl="7" algn="ctr">
              <a:spcBef>
                <a:spcPts val="0"/>
              </a:spcBef>
              <a:spcAft>
                <a:spcPts val="0"/>
              </a:spcAft>
              <a:buSzPts val="11200"/>
              <a:buNone/>
              <a:defRPr sz="11200"/>
            </a:lvl8pPr>
            <a:lvl9pPr lvl="8" algn="ctr">
              <a:spcBef>
                <a:spcPts val="0"/>
              </a:spcBef>
              <a:spcAft>
                <a:spcPts val="0"/>
              </a:spcAft>
              <a:buSzPts val="11200"/>
              <a:buNone/>
              <a:defRPr sz="11200"/>
            </a:lvl9pPr>
          </a:lstStyle>
          <a:p>
            <a:r>
              <a:t>xx%</a:t>
            </a:r>
          </a:p>
        </p:txBody>
      </p:sp>
      <p:sp>
        <p:nvSpPr>
          <p:cNvPr id="48" name="Google Shape;48;p11"/>
          <p:cNvSpPr txBox="1">
            <a:spLocks noGrp="1"/>
          </p:cNvSpPr>
          <p:nvPr>
            <p:ph type="body" idx="1"/>
          </p:nvPr>
        </p:nvSpPr>
        <p:spPr>
          <a:xfrm>
            <a:off x="311700" y="3152225"/>
            <a:ext cx="8520600" cy="1300800"/>
          </a:xfrm>
          <a:prstGeom prst="rect">
            <a:avLst/>
          </a:prstGeom>
        </p:spPr>
        <p:txBody>
          <a:bodyPr spcFirstLastPara="1" wrap="square" lIns="85450" tIns="85450" rIns="85450" bIns="85450" anchor="t" anchorCtr="0">
            <a:noAutofit/>
          </a:bodyPr>
          <a:lstStyle>
            <a:lvl1pPr marL="457200" lvl="0" indent="-336550" algn="ctr">
              <a:spcBef>
                <a:spcPts val="0"/>
              </a:spcBef>
              <a:spcAft>
                <a:spcPts val="0"/>
              </a:spcAft>
              <a:buSzPts val="1700"/>
              <a:buChar char="●"/>
              <a:defRPr/>
            </a:lvl1pPr>
            <a:lvl2pPr marL="914400" lvl="1" indent="-311150" algn="ctr">
              <a:spcBef>
                <a:spcPts val="1500"/>
              </a:spcBef>
              <a:spcAft>
                <a:spcPts val="0"/>
              </a:spcAft>
              <a:buSzPts val="1300"/>
              <a:buChar char="○"/>
              <a:defRPr/>
            </a:lvl2pPr>
            <a:lvl3pPr marL="1371600" lvl="2" indent="-311150" algn="ctr">
              <a:spcBef>
                <a:spcPts val="1500"/>
              </a:spcBef>
              <a:spcAft>
                <a:spcPts val="0"/>
              </a:spcAft>
              <a:buSzPts val="1300"/>
              <a:buChar char="■"/>
              <a:defRPr/>
            </a:lvl3pPr>
            <a:lvl4pPr marL="1828800" lvl="3" indent="-311150" algn="ctr">
              <a:spcBef>
                <a:spcPts val="1500"/>
              </a:spcBef>
              <a:spcAft>
                <a:spcPts val="0"/>
              </a:spcAft>
              <a:buSzPts val="1300"/>
              <a:buChar char="●"/>
              <a:defRPr/>
            </a:lvl4pPr>
            <a:lvl5pPr marL="2286000" lvl="4" indent="-311150" algn="ctr">
              <a:spcBef>
                <a:spcPts val="1500"/>
              </a:spcBef>
              <a:spcAft>
                <a:spcPts val="0"/>
              </a:spcAft>
              <a:buSzPts val="1300"/>
              <a:buChar char="○"/>
              <a:defRPr/>
            </a:lvl5pPr>
            <a:lvl6pPr marL="2743200" lvl="5" indent="-311150" algn="ctr">
              <a:spcBef>
                <a:spcPts val="1500"/>
              </a:spcBef>
              <a:spcAft>
                <a:spcPts val="0"/>
              </a:spcAft>
              <a:buSzPts val="1300"/>
              <a:buChar char="■"/>
              <a:defRPr/>
            </a:lvl6pPr>
            <a:lvl7pPr marL="3200400" lvl="6" indent="-311150" algn="ctr">
              <a:spcBef>
                <a:spcPts val="1500"/>
              </a:spcBef>
              <a:spcAft>
                <a:spcPts val="0"/>
              </a:spcAft>
              <a:buSzPts val="1300"/>
              <a:buChar char="●"/>
              <a:defRPr/>
            </a:lvl7pPr>
            <a:lvl8pPr marL="3657600" lvl="7" indent="-311150" algn="ctr">
              <a:spcBef>
                <a:spcPts val="1500"/>
              </a:spcBef>
              <a:spcAft>
                <a:spcPts val="0"/>
              </a:spcAft>
              <a:buSzPts val="1300"/>
              <a:buChar char="○"/>
              <a:defRPr/>
            </a:lvl8pPr>
            <a:lvl9pPr marL="4114800" lvl="8" indent="-311150" algn="ctr">
              <a:spcBef>
                <a:spcPts val="1500"/>
              </a:spcBef>
              <a:spcAft>
                <a:spcPts val="1500"/>
              </a:spcAft>
              <a:buSzPts val="1300"/>
              <a:buChar char="■"/>
              <a:defRPr/>
            </a:lvl9pPr>
          </a:lstStyle>
          <a:p>
            <a:endParaRPr/>
          </a:p>
        </p:txBody>
      </p:sp>
      <p:sp>
        <p:nvSpPr>
          <p:cNvPr id="49" name="Google Shape;49;p11"/>
          <p:cNvSpPr txBox="1">
            <a:spLocks noGrp="1"/>
          </p:cNvSpPr>
          <p:nvPr>
            <p:ph type="sldNum" idx="12"/>
          </p:nvPr>
        </p:nvSpPr>
        <p:spPr>
          <a:xfrm>
            <a:off x="8472458" y="4663217"/>
            <a:ext cx="548400" cy="393600"/>
          </a:xfrm>
          <a:prstGeom prst="rect">
            <a:avLst/>
          </a:prstGeom>
        </p:spPr>
        <p:txBody>
          <a:bodyPr spcFirstLastPara="1" wrap="square" lIns="85450" tIns="85450" rIns="85450" bIns="854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2">
            <a:alphaModFix/>
          </a:blip>
          <a:stretch>
            <a:fillRect/>
          </a:stretch>
        </p:blipFill>
        <p:spPr>
          <a:xfrm>
            <a:off x="0" y="0"/>
            <a:ext cx="9144003" cy="5143501"/>
          </a:xfrm>
          <a:prstGeom prst="rect">
            <a:avLst/>
          </a:prstGeom>
          <a:noFill/>
          <a:ln>
            <a:noFill/>
          </a:ln>
        </p:spPr>
      </p:pic>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85450" tIns="85450" rIns="85450" bIns="85450" anchor="t" anchorCtr="0">
            <a:no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dk1"/>
              </a:buClr>
              <a:buSzPts val="2600"/>
              <a:buNone/>
              <a:defRPr sz="2600">
                <a:solidFill>
                  <a:schemeClr val="dk1"/>
                </a:solidFill>
              </a:defRPr>
            </a:lvl2pPr>
            <a:lvl3pPr lvl="2">
              <a:spcBef>
                <a:spcPts val="0"/>
              </a:spcBef>
              <a:spcAft>
                <a:spcPts val="0"/>
              </a:spcAft>
              <a:buClr>
                <a:schemeClr val="dk1"/>
              </a:buClr>
              <a:buSzPts val="2600"/>
              <a:buNone/>
              <a:defRPr sz="2600">
                <a:solidFill>
                  <a:schemeClr val="dk1"/>
                </a:solidFill>
              </a:defRPr>
            </a:lvl3pPr>
            <a:lvl4pPr lvl="3">
              <a:spcBef>
                <a:spcPts val="0"/>
              </a:spcBef>
              <a:spcAft>
                <a:spcPts val="0"/>
              </a:spcAft>
              <a:buClr>
                <a:schemeClr val="dk1"/>
              </a:buClr>
              <a:buSzPts val="2600"/>
              <a:buNone/>
              <a:defRPr sz="2600">
                <a:solidFill>
                  <a:schemeClr val="dk1"/>
                </a:solidFill>
              </a:defRPr>
            </a:lvl4pPr>
            <a:lvl5pPr lvl="4">
              <a:spcBef>
                <a:spcPts val="0"/>
              </a:spcBef>
              <a:spcAft>
                <a:spcPts val="0"/>
              </a:spcAft>
              <a:buClr>
                <a:schemeClr val="dk1"/>
              </a:buClr>
              <a:buSzPts val="2600"/>
              <a:buNone/>
              <a:defRPr sz="2600">
                <a:solidFill>
                  <a:schemeClr val="dk1"/>
                </a:solidFill>
              </a:defRPr>
            </a:lvl5pPr>
            <a:lvl6pPr lvl="5">
              <a:spcBef>
                <a:spcPts val="0"/>
              </a:spcBef>
              <a:spcAft>
                <a:spcPts val="0"/>
              </a:spcAft>
              <a:buClr>
                <a:schemeClr val="dk1"/>
              </a:buClr>
              <a:buSzPts val="2600"/>
              <a:buNone/>
              <a:defRPr sz="2600">
                <a:solidFill>
                  <a:schemeClr val="dk1"/>
                </a:solidFill>
              </a:defRPr>
            </a:lvl6pPr>
            <a:lvl7pPr lvl="6">
              <a:spcBef>
                <a:spcPts val="0"/>
              </a:spcBef>
              <a:spcAft>
                <a:spcPts val="0"/>
              </a:spcAft>
              <a:buClr>
                <a:schemeClr val="dk1"/>
              </a:buClr>
              <a:buSzPts val="2600"/>
              <a:buNone/>
              <a:defRPr sz="2600">
                <a:solidFill>
                  <a:schemeClr val="dk1"/>
                </a:solidFill>
              </a:defRPr>
            </a:lvl7pPr>
            <a:lvl8pPr lvl="7">
              <a:spcBef>
                <a:spcPts val="0"/>
              </a:spcBef>
              <a:spcAft>
                <a:spcPts val="0"/>
              </a:spcAft>
              <a:buClr>
                <a:schemeClr val="dk1"/>
              </a:buClr>
              <a:buSzPts val="2600"/>
              <a:buNone/>
              <a:defRPr sz="2600">
                <a:solidFill>
                  <a:schemeClr val="dk1"/>
                </a:solidFill>
              </a:defRPr>
            </a:lvl8pPr>
            <a:lvl9pPr lvl="8">
              <a:spcBef>
                <a:spcPts val="0"/>
              </a:spcBef>
              <a:spcAft>
                <a:spcPts val="0"/>
              </a:spcAft>
              <a:buClr>
                <a:schemeClr val="dk1"/>
              </a:buClr>
              <a:buSzPts val="2600"/>
              <a:buNone/>
              <a:defRPr sz="26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85450" tIns="85450" rIns="85450" bIns="85450" anchor="t" anchorCtr="0">
            <a:noAutofit/>
          </a:bodyPr>
          <a:lstStyle>
            <a:lvl1pPr marL="457200" lvl="0" indent="-336550">
              <a:lnSpc>
                <a:spcPct val="115000"/>
              </a:lnSpc>
              <a:spcBef>
                <a:spcPts val="0"/>
              </a:spcBef>
              <a:spcAft>
                <a:spcPts val="0"/>
              </a:spcAft>
              <a:buSzPts val="1700"/>
              <a:buChar char="●"/>
              <a:defRPr sz="1700"/>
            </a:lvl1pPr>
            <a:lvl2pPr marL="914400" lvl="1" indent="-311150">
              <a:lnSpc>
                <a:spcPct val="115000"/>
              </a:lnSpc>
              <a:spcBef>
                <a:spcPts val="1500"/>
              </a:spcBef>
              <a:spcAft>
                <a:spcPts val="0"/>
              </a:spcAft>
              <a:buSzPts val="1300"/>
              <a:buChar char="○"/>
              <a:defRPr sz="1300"/>
            </a:lvl2pPr>
            <a:lvl3pPr marL="1371600" lvl="2" indent="-311150">
              <a:lnSpc>
                <a:spcPct val="115000"/>
              </a:lnSpc>
              <a:spcBef>
                <a:spcPts val="1500"/>
              </a:spcBef>
              <a:spcAft>
                <a:spcPts val="0"/>
              </a:spcAft>
              <a:buSzPts val="1300"/>
              <a:buChar char="■"/>
              <a:defRPr sz="1300"/>
            </a:lvl3pPr>
            <a:lvl4pPr marL="1828800" lvl="3" indent="-311150">
              <a:lnSpc>
                <a:spcPct val="115000"/>
              </a:lnSpc>
              <a:spcBef>
                <a:spcPts val="1500"/>
              </a:spcBef>
              <a:spcAft>
                <a:spcPts val="0"/>
              </a:spcAft>
              <a:buSzPts val="1300"/>
              <a:buChar char="●"/>
              <a:defRPr sz="1300"/>
            </a:lvl4pPr>
            <a:lvl5pPr marL="2286000" lvl="4" indent="-311150">
              <a:lnSpc>
                <a:spcPct val="115000"/>
              </a:lnSpc>
              <a:spcBef>
                <a:spcPts val="1500"/>
              </a:spcBef>
              <a:spcAft>
                <a:spcPts val="0"/>
              </a:spcAft>
              <a:buSzPts val="1300"/>
              <a:buChar char="○"/>
              <a:defRPr sz="1300"/>
            </a:lvl5pPr>
            <a:lvl6pPr marL="2743200" lvl="5" indent="-311150">
              <a:lnSpc>
                <a:spcPct val="115000"/>
              </a:lnSpc>
              <a:spcBef>
                <a:spcPts val="1500"/>
              </a:spcBef>
              <a:spcAft>
                <a:spcPts val="0"/>
              </a:spcAft>
              <a:buSzPts val="1300"/>
              <a:buChar char="■"/>
              <a:defRPr sz="1300"/>
            </a:lvl6pPr>
            <a:lvl7pPr marL="3200400" lvl="6" indent="-311150">
              <a:lnSpc>
                <a:spcPct val="115000"/>
              </a:lnSpc>
              <a:spcBef>
                <a:spcPts val="1500"/>
              </a:spcBef>
              <a:spcAft>
                <a:spcPts val="0"/>
              </a:spcAft>
              <a:buSzPts val="1300"/>
              <a:buChar char="●"/>
              <a:defRPr sz="1300"/>
            </a:lvl7pPr>
            <a:lvl8pPr marL="3657600" lvl="7" indent="-311150">
              <a:lnSpc>
                <a:spcPct val="115000"/>
              </a:lnSpc>
              <a:spcBef>
                <a:spcPts val="1500"/>
              </a:spcBef>
              <a:spcAft>
                <a:spcPts val="0"/>
              </a:spcAft>
              <a:buSzPts val="1300"/>
              <a:buChar char="○"/>
              <a:defRPr sz="1300"/>
            </a:lvl8pPr>
            <a:lvl9pPr marL="4114800" lvl="8" indent="-311150">
              <a:lnSpc>
                <a:spcPct val="115000"/>
              </a:lnSpc>
              <a:spcBef>
                <a:spcPts val="1500"/>
              </a:spcBef>
              <a:spcAft>
                <a:spcPts val="1500"/>
              </a:spcAft>
              <a:buSzPts val="1300"/>
              <a:buChar char="■"/>
              <a:defRPr sz="1300"/>
            </a:lvl9pPr>
          </a:lstStyle>
          <a:p>
            <a:endParaRPr/>
          </a:p>
        </p:txBody>
      </p:sp>
      <p:sp>
        <p:nvSpPr>
          <p:cNvPr id="9" name="Google Shape;9;p1"/>
          <p:cNvSpPr txBox="1">
            <a:spLocks noGrp="1"/>
          </p:cNvSpPr>
          <p:nvPr>
            <p:ph type="sldNum" idx="12"/>
          </p:nvPr>
        </p:nvSpPr>
        <p:spPr>
          <a:xfrm>
            <a:off x="8472458" y="4663217"/>
            <a:ext cx="548400" cy="393600"/>
          </a:xfrm>
          <a:prstGeom prst="rect">
            <a:avLst/>
          </a:prstGeom>
          <a:noFill/>
          <a:ln>
            <a:noFill/>
          </a:ln>
        </p:spPr>
        <p:txBody>
          <a:bodyPr spcFirstLastPara="1" wrap="square" lIns="85450" tIns="85450" rIns="85450" bIns="85450"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0" y="2879661"/>
            <a:ext cx="8520600" cy="763500"/>
          </a:xfrm>
          <a:prstGeom prst="rect">
            <a:avLst/>
          </a:prstGeom>
        </p:spPr>
        <p:txBody>
          <a:bodyPr spcFirstLastPara="1" wrap="square" lIns="85450" tIns="85450" rIns="85450" bIns="85450" anchor="b" anchorCtr="0">
            <a:noAutofit/>
          </a:bodyPr>
          <a:lstStyle/>
          <a:p>
            <a:r>
              <a:rPr lang="en-GB" sz="3600"/>
              <a:t>Northumberland Line</a:t>
            </a:r>
            <a:br>
              <a:rPr lang="en-GB" sz="3600"/>
            </a:br>
            <a:r>
              <a:rPr lang="en-GB" sz="3600"/>
              <a:t>Scheme Overview and Need</a:t>
            </a:r>
            <a:br>
              <a:rPr lang="en-GB" sz="3600"/>
            </a:br>
            <a:br>
              <a:rPr lang="en-GB" sz="3600"/>
            </a:br>
            <a:r>
              <a:rPr lang="en-GB" sz="2400"/>
              <a:t>Proof of Evidence of Stuart McNaughton</a:t>
            </a:r>
            <a:endParaRPr lang="en-US" sz="2400"/>
          </a:p>
        </p:txBody>
      </p:sp>
      <p:sp>
        <p:nvSpPr>
          <p:cNvPr id="57" name="Google Shape;57;p13"/>
          <p:cNvSpPr txBox="1">
            <a:spLocks noGrp="1"/>
          </p:cNvSpPr>
          <p:nvPr>
            <p:ph type="subTitle" idx="1"/>
          </p:nvPr>
        </p:nvSpPr>
        <p:spPr>
          <a:xfrm>
            <a:off x="368850" y="3713011"/>
            <a:ext cx="8520600" cy="792600"/>
          </a:xfrm>
          <a:prstGeom prst="rect">
            <a:avLst/>
          </a:prstGeom>
        </p:spPr>
        <p:txBody>
          <a:bodyPr spcFirstLastPara="1" wrap="square" lIns="85450" tIns="85450" rIns="85450" bIns="85450" anchor="t" anchorCtr="0">
            <a:noAutofit/>
          </a:bodyPr>
          <a:lstStyle/>
          <a:p>
            <a:pPr marL="0" lvl="0" indent="0" algn="ctr" rtl="0">
              <a:spcBef>
                <a:spcPts val="0"/>
              </a:spcBef>
              <a:spcAft>
                <a:spcPts val="0"/>
              </a:spcAft>
              <a:buNone/>
            </a:pPr>
            <a:r>
              <a:rPr lang="en-GB"/>
              <a:t>10</a:t>
            </a:r>
            <a:r>
              <a:rPr lang="en-GB" baseline="30000"/>
              <a:t>th</a:t>
            </a:r>
            <a:r>
              <a:rPr lang="en-GB"/>
              <a:t> November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Scheme Development</a:t>
            </a:r>
            <a:endParaRPr/>
          </a:p>
        </p:txBody>
      </p:sp>
    </p:spTree>
    <p:extLst>
      <p:ext uri="{BB962C8B-B14F-4D97-AF65-F5344CB8AC3E}">
        <p14:creationId xmlns:p14="http://schemas.microsoft.com/office/powerpoint/2010/main" val="1750615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B26D2-BDA2-4AEE-BE88-1CE3B452AFAB}"/>
              </a:ext>
            </a:extLst>
          </p:cNvPr>
          <p:cNvSpPr>
            <a:spLocks noGrp="1"/>
          </p:cNvSpPr>
          <p:nvPr>
            <p:ph type="title"/>
          </p:nvPr>
        </p:nvSpPr>
        <p:spPr/>
        <p:txBody>
          <a:bodyPr/>
          <a:lstStyle/>
          <a:p>
            <a:r>
              <a:rPr lang="en-GB"/>
              <a:t>Objectives</a:t>
            </a:r>
          </a:p>
        </p:txBody>
      </p:sp>
      <p:sp>
        <p:nvSpPr>
          <p:cNvPr id="3" name="Text Placeholder 2">
            <a:extLst>
              <a:ext uri="{FF2B5EF4-FFF2-40B4-BE49-F238E27FC236}">
                <a16:creationId xmlns:a16="http://schemas.microsoft.com/office/drawing/2014/main" id="{095BB2E1-9DF1-4286-AE6C-E5BAD1295F6E}"/>
              </a:ext>
            </a:extLst>
          </p:cNvPr>
          <p:cNvSpPr>
            <a:spLocks noGrp="1"/>
          </p:cNvSpPr>
          <p:nvPr>
            <p:ph type="body" idx="1"/>
          </p:nvPr>
        </p:nvSpPr>
        <p:spPr/>
        <p:txBody>
          <a:bodyPr/>
          <a:lstStyle/>
          <a:p>
            <a:pPr marL="463550" indent="-342900">
              <a:buFont typeface="+mj-lt"/>
              <a:buAutoNum type="arabicPeriod"/>
            </a:pPr>
            <a:r>
              <a:rPr lang="en-GB"/>
              <a:t>Facilitate </a:t>
            </a:r>
            <a:r>
              <a:rPr lang="en-GB" b="1">
                <a:solidFill>
                  <a:srgbClr val="FF0000"/>
                </a:solidFill>
              </a:rPr>
              <a:t>economic activity</a:t>
            </a:r>
            <a:r>
              <a:rPr lang="en-GB"/>
              <a:t>, employment growth and the delivery of housing sites within South East Northumberland.</a:t>
            </a:r>
          </a:p>
          <a:p>
            <a:pPr marL="463550" indent="-342900">
              <a:buFont typeface="+mj-lt"/>
              <a:buAutoNum type="arabicPeriod"/>
            </a:pPr>
            <a:r>
              <a:rPr lang="en-GB"/>
              <a:t>Create a 4% </a:t>
            </a:r>
            <a:r>
              <a:rPr lang="en-GB" b="1">
                <a:solidFill>
                  <a:srgbClr val="FF0000"/>
                </a:solidFill>
              </a:rPr>
              <a:t>mode shift from car to public transport </a:t>
            </a:r>
            <a:r>
              <a:rPr lang="en-GB"/>
              <a:t>within the Northumberland Line corridor area, to improve local air quality and reduce highway congestion at key bottlenecks on the highway network between South East Northumberland, North Tyneside, and Newcastle.</a:t>
            </a:r>
          </a:p>
          <a:p>
            <a:pPr marL="463550" indent="-342900">
              <a:buFont typeface="+mj-lt"/>
              <a:buAutoNum type="arabicPeriod"/>
            </a:pPr>
            <a:r>
              <a:rPr lang="en-GB"/>
              <a:t>Improve </a:t>
            </a:r>
            <a:r>
              <a:rPr lang="en-GB" b="1">
                <a:solidFill>
                  <a:srgbClr val="FF0000"/>
                </a:solidFill>
              </a:rPr>
              <a:t>public transport accessibility </a:t>
            </a:r>
            <a:r>
              <a:rPr lang="en-GB"/>
              <a:t>for commuting, retail, and leisure trips between South East Northumberland, North Tyneside, and Newcastle by providing additional public transport options and reducing public transport journey times compared to the existing situation.</a:t>
            </a:r>
          </a:p>
        </p:txBody>
      </p:sp>
    </p:spTree>
    <p:extLst>
      <p:ext uri="{BB962C8B-B14F-4D97-AF65-F5344CB8AC3E}">
        <p14:creationId xmlns:p14="http://schemas.microsoft.com/office/powerpoint/2010/main" val="1521203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B26D2-BDA2-4AEE-BE88-1CE3B452AFAB}"/>
              </a:ext>
            </a:extLst>
          </p:cNvPr>
          <p:cNvSpPr>
            <a:spLocks noGrp="1"/>
          </p:cNvSpPr>
          <p:nvPr>
            <p:ph type="title"/>
          </p:nvPr>
        </p:nvSpPr>
        <p:spPr/>
        <p:txBody>
          <a:bodyPr/>
          <a:lstStyle/>
          <a:p>
            <a:r>
              <a:rPr lang="en-GB"/>
              <a:t>Options Considered</a:t>
            </a:r>
          </a:p>
        </p:txBody>
      </p:sp>
      <p:sp>
        <p:nvSpPr>
          <p:cNvPr id="3" name="Text Placeholder 2">
            <a:extLst>
              <a:ext uri="{FF2B5EF4-FFF2-40B4-BE49-F238E27FC236}">
                <a16:creationId xmlns:a16="http://schemas.microsoft.com/office/drawing/2014/main" id="{095BB2E1-9DF1-4286-AE6C-E5BAD1295F6E}"/>
              </a:ext>
            </a:extLst>
          </p:cNvPr>
          <p:cNvSpPr>
            <a:spLocks noGrp="1"/>
          </p:cNvSpPr>
          <p:nvPr>
            <p:ph type="body" idx="1"/>
          </p:nvPr>
        </p:nvSpPr>
        <p:spPr/>
        <p:txBody>
          <a:bodyPr/>
          <a:lstStyle/>
          <a:p>
            <a:pPr algn="just" rtl="0" fontAlgn="base">
              <a:buFont typeface="+mj-lt"/>
              <a:buAutoNum type="arabicPeriod"/>
            </a:pPr>
            <a:r>
              <a:rPr lang="en-US" sz="1800" b="0" i="0">
                <a:solidFill>
                  <a:srgbClr val="000000"/>
                </a:solidFill>
                <a:effectLst/>
                <a:latin typeface="Arial" panose="020B0604020202020204" pitchFamily="34" charset="0"/>
              </a:rPr>
              <a:t>Improvements to </a:t>
            </a:r>
            <a:r>
              <a:rPr lang="en-US" sz="1800" b="1" i="0">
                <a:solidFill>
                  <a:srgbClr val="000000"/>
                </a:solidFill>
                <a:effectLst/>
                <a:latin typeface="Arial" panose="020B0604020202020204" pitchFamily="34" charset="0"/>
              </a:rPr>
              <a:t>express bus services</a:t>
            </a:r>
            <a:r>
              <a:rPr lang="en-US" sz="1800" b="0" i="0">
                <a:solidFill>
                  <a:srgbClr val="000000"/>
                </a:solidFill>
                <a:effectLst/>
                <a:latin typeface="Arial" panose="020B0604020202020204" pitchFamily="34" charset="0"/>
              </a:rPr>
              <a:t> from South East Northumberland into Tyne and Wear;   </a:t>
            </a:r>
          </a:p>
          <a:p>
            <a:pPr algn="just" rtl="0" fontAlgn="base">
              <a:buFont typeface="+mj-lt"/>
              <a:buAutoNum type="arabicPeriod" startAt="2"/>
            </a:pPr>
            <a:r>
              <a:rPr lang="en-US" sz="1800" b="1" i="0">
                <a:solidFill>
                  <a:srgbClr val="000000"/>
                </a:solidFill>
                <a:effectLst/>
                <a:latin typeface="Arial" panose="020B0604020202020204" pitchFamily="34" charset="0"/>
              </a:rPr>
              <a:t>Personal travel planning</a:t>
            </a:r>
            <a:r>
              <a:rPr lang="en-US" sz="1800" b="0" i="0">
                <a:solidFill>
                  <a:srgbClr val="000000"/>
                </a:solidFill>
                <a:effectLst/>
                <a:latin typeface="Arial" panose="020B0604020202020204" pitchFamily="34" charset="0"/>
              </a:rPr>
              <a:t> at large employment sites across South East Northumberland; </a:t>
            </a:r>
          </a:p>
          <a:p>
            <a:pPr algn="just" rtl="0" fontAlgn="base">
              <a:buFont typeface="+mj-lt"/>
              <a:buAutoNum type="arabicPeriod" startAt="3"/>
            </a:pPr>
            <a:r>
              <a:rPr lang="en-US" sz="1800" b="0" i="0">
                <a:solidFill>
                  <a:srgbClr val="000000"/>
                </a:solidFill>
                <a:effectLst/>
                <a:latin typeface="Arial" panose="020B0604020202020204" pitchFamily="34" charset="0"/>
              </a:rPr>
              <a:t>Reopening of the existing freight line to </a:t>
            </a:r>
            <a:r>
              <a:rPr lang="en-US" sz="1800" b="1" i="0">
                <a:solidFill>
                  <a:srgbClr val="000000"/>
                </a:solidFill>
                <a:effectLst/>
                <a:latin typeface="Arial" panose="020B0604020202020204" pitchFamily="34" charset="0"/>
              </a:rPr>
              <a:t>heavy rail passenger services</a:t>
            </a:r>
            <a:r>
              <a:rPr lang="en-US" sz="1800" b="0" i="0">
                <a:solidFill>
                  <a:srgbClr val="000000"/>
                </a:solidFill>
                <a:effectLst/>
                <a:latin typeface="Arial" panose="020B0604020202020204" pitchFamily="34" charset="0"/>
              </a:rPr>
              <a:t> from South East Northumberland into Tyne and Wear; and    </a:t>
            </a:r>
          </a:p>
          <a:p>
            <a:pPr algn="just" rtl="0" fontAlgn="base">
              <a:buFont typeface="+mj-lt"/>
              <a:buAutoNum type="arabicPeriod" startAt="4"/>
            </a:pPr>
            <a:r>
              <a:rPr lang="en-US" sz="1800" b="0" i="0">
                <a:solidFill>
                  <a:srgbClr val="000000"/>
                </a:solidFill>
                <a:effectLst/>
                <a:latin typeface="Arial" panose="020B0604020202020204" pitchFamily="34" charset="0"/>
              </a:rPr>
              <a:t>Extend </a:t>
            </a:r>
            <a:r>
              <a:rPr lang="en-US" sz="1800" b="1" i="0">
                <a:solidFill>
                  <a:srgbClr val="000000"/>
                </a:solidFill>
                <a:effectLst/>
                <a:latin typeface="Arial" panose="020B0604020202020204" pitchFamily="34" charset="0"/>
              </a:rPr>
              <a:t>Tyne and Wear Metro </a:t>
            </a:r>
            <a:r>
              <a:rPr lang="en-US" sz="1800" b="0" i="0">
                <a:solidFill>
                  <a:srgbClr val="000000"/>
                </a:solidFill>
                <a:effectLst/>
                <a:latin typeface="Arial" panose="020B0604020202020204" pitchFamily="34" charset="0"/>
              </a:rPr>
              <a:t>into South East Northumberland. </a:t>
            </a:r>
          </a:p>
          <a:p>
            <a:pPr marL="463550" indent="-342900">
              <a:buFont typeface="+mj-lt"/>
              <a:buAutoNum type="arabicPeriod"/>
            </a:pPr>
            <a:endParaRPr lang="en-GB"/>
          </a:p>
        </p:txBody>
      </p:sp>
    </p:spTree>
    <p:extLst>
      <p:ext uri="{BB962C8B-B14F-4D97-AF65-F5344CB8AC3E}">
        <p14:creationId xmlns:p14="http://schemas.microsoft.com/office/powerpoint/2010/main" val="146603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B9F4-6BA7-48F1-A2F2-7666E282C90E}"/>
              </a:ext>
            </a:extLst>
          </p:cNvPr>
          <p:cNvSpPr>
            <a:spLocks noGrp="1"/>
          </p:cNvSpPr>
          <p:nvPr>
            <p:ph type="title"/>
          </p:nvPr>
        </p:nvSpPr>
        <p:spPr/>
        <p:txBody>
          <a:bodyPr/>
          <a:lstStyle/>
          <a:p>
            <a:r>
              <a:rPr lang="en-GB"/>
              <a:t>Consultation and Engagement</a:t>
            </a:r>
          </a:p>
        </p:txBody>
      </p:sp>
      <p:sp>
        <p:nvSpPr>
          <p:cNvPr id="3" name="Text Placeholder 2">
            <a:extLst>
              <a:ext uri="{FF2B5EF4-FFF2-40B4-BE49-F238E27FC236}">
                <a16:creationId xmlns:a16="http://schemas.microsoft.com/office/drawing/2014/main" id="{0691F3A6-53FB-474E-9A9C-024FD4B91F13}"/>
              </a:ext>
            </a:extLst>
          </p:cNvPr>
          <p:cNvSpPr>
            <a:spLocks noGrp="1"/>
          </p:cNvSpPr>
          <p:nvPr>
            <p:ph type="body" idx="1"/>
          </p:nvPr>
        </p:nvSpPr>
        <p:spPr>
          <a:xfrm>
            <a:off x="212995" y="1059378"/>
            <a:ext cx="8520600" cy="3416400"/>
          </a:xfrm>
        </p:spPr>
        <p:txBody>
          <a:bodyPr/>
          <a:lstStyle/>
          <a:p>
            <a:r>
              <a:rPr lang="en-GB"/>
              <a:t>Scheme wide consultation – 2019 and 2020</a:t>
            </a:r>
          </a:p>
          <a:p>
            <a:r>
              <a:rPr lang="en-GB"/>
              <a:t>2020 – 1,024 responses, 91% supportive</a:t>
            </a:r>
          </a:p>
          <a:p>
            <a:r>
              <a:rPr lang="en-GB"/>
              <a:t>Consultation for individual station planning applications</a:t>
            </a:r>
          </a:p>
          <a:p>
            <a:r>
              <a:rPr lang="en-GB"/>
              <a:t>Targeted engagement</a:t>
            </a:r>
          </a:p>
          <a:p>
            <a:r>
              <a:rPr lang="en-GB"/>
              <a:t>COVID secure</a:t>
            </a:r>
          </a:p>
          <a:p>
            <a:r>
              <a:rPr lang="en-GB"/>
              <a:t>Wide ranging stakeholder support</a:t>
            </a:r>
          </a:p>
        </p:txBody>
      </p:sp>
      <p:pic>
        <p:nvPicPr>
          <p:cNvPr id="5122" name="Picture 2" descr="Cobalt Park">
            <a:extLst>
              <a:ext uri="{FF2B5EF4-FFF2-40B4-BE49-F238E27FC236}">
                <a16:creationId xmlns:a16="http://schemas.microsoft.com/office/drawing/2014/main" id="{A28E3614-C77E-415A-945A-BC57CC01E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592" y="3687856"/>
            <a:ext cx="780491" cy="7593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NRUG - The South East Northumberland Rail User Group">
            <a:extLst>
              <a:ext uri="{FF2B5EF4-FFF2-40B4-BE49-F238E27FC236}">
                <a16:creationId xmlns:a16="http://schemas.microsoft.com/office/drawing/2014/main" id="{8F08B655-5200-49C5-8BFE-1E8998BEE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202" y="3898330"/>
            <a:ext cx="1323565" cy="37158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North East LEP - North East Combined Authority">
            <a:extLst>
              <a:ext uri="{FF2B5EF4-FFF2-40B4-BE49-F238E27FC236}">
                <a16:creationId xmlns:a16="http://schemas.microsoft.com/office/drawing/2014/main" id="{3B3E3657-A428-4A76-B62D-05F02571A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555" y="3689172"/>
            <a:ext cx="1184847" cy="78989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Transport for the North Archives - Community Rail Network">
            <a:extLst>
              <a:ext uri="{FF2B5EF4-FFF2-40B4-BE49-F238E27FC236}">
                <a16:creationId xmlns:a16="http://schemas.microsoft.com/office/drawing/2014/main" id="{E2AEAED5-EFF5-4212-97C2-268C9E6BC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1308" y="3753538"/>
            <a:ext cx="1175402" cy="661164"/>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North Tyneside Council - Home | Facebook">
            <a:extLst>
              <a:ext uri="{FF2B5EF4-FFF2-40B4-BE49-F238E27FC236}">
                <a16:creationId xmlns:a16="http://schemas.microsoft.com/office/drawing/2014/main" id="{35716C9A-DC7E-4DA8-9C0D-5095611E76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53" y="3623982"/>
            <a:ext cx="872612" cy="872612"/>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Port of Blyth (@PortofBlyth) | Twitter">
            <a:extLst>
              <a:ext uri="{FF2B5EF4-FFF2-40B4-BE49-F238E27FC236}">
                <a16:creationId xmlns:a16="http://schemas.microsoft.com/office/drawing/2014/main" id="{259A861A-F994-4BE8-9CCE-27C7B27865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0732" y="3613574"/>
            <a:ext cx="872612" cy="872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DD964D5B-B99A-461D-892C-3A27D9EFF4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9555" y="94695"/>
            <a:ext cx="2452745" cy="3444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284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Scheme Description</a:t>
            </a:r>
            <a:endParaRPr/>
          </a:p>
        </p:txBody>
      </p:sp>
    </p:spTree>
    <p:extLst>
      <p:ext uri="{BB962C8B-B14F-4D97-AF65-F5344CB8AC3E}">
        <p14:creationId xmlns:p14="http://schemas.microsoft.com/office/powerpoint/2010/main" val="385566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7EA0691-C8EE-4DA9-96F0-2CBEBDC22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0"/>
            <a:ext cx="4570412" cy="448335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4E31DA57-5871-4C10-BFD4-0CF27A36E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7" y="2662963"/>
            <a:ext cx="18097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A91F400A-3BBE-4B25-A755-DB2BE83D9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7012" y="161925"/>
            <a:ext cx="3000375"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215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F97E-C4DC-47AA-94CD-4E7E1834D2C8}"/>
              </a:ext>
            </a:extLst>
          </p:cNvPr>
          <p:cNvSpPr>
            <a:spLocks noGrp="1"/>
          </p:cNvSpPr>
          <p:nvPr>
            <p:ph type="title"/>
          </p:nvPr>
        </p:nvSpPr>
        <p:spPr/>
        <p:txBody>
          <a:bodyPr/>
          <a:lstStyle/>
          <a:p>
            <a:r>
              <a:rPr lang="en-GB"/>
              <a:t>Ashington Station </a:t>
            </a:r>
          </a:p>
        </p:txBody>
      </p:sp>
      <p:sp>
        <p:nvSpPr>
          <p:cNvPr id="3" name="Text Placeholder 2">
            <a:extLst>
              <a:ext uri="{FF2B5EF4-FFF2-40B4-BE49-F238E27FC236}">
                <a16:creationId xmlns:a16="http://schemas.microsoft.com/office/drawing/2014/main" id="{8697A76A-D94C-40CB-B493-A739B0CD8546}"/>
              </a:ext>
            </a:extLst>
          </p:cNvPr>
          <p:cNvSpPr>
            <a:spLocks noGrp="1"/>
          </p:cNvSpPr>
          <p:nvPr>
            <p:ph type="body" idx="1"/>
          </p:nvPr>
        </p:nvSpPr>
        <p:spPr>
          <a:xfrm>
            <a:off x="311700" y="1152475"/>
            <a:ext cx="4730301" cy="3416400"/>
          </a:xfrm>
        </p:spPr>
        <p:txBody>
          <a:bodyPr/>
          <a:lstStyle/>
          <a:p>
            <a:r>
              <a:rPr lang="en-GB"/>
              <a:t>36 min journey time to Newcastle Central</a:t>
            </a:r>
          </a:p>
          <a:p>
            <a:r>
              <a:rPr lang="en-GB"/>
              <a:t>Former station site in centre of town</a:t>
            </a:r>
          </a:p>
          <a:p>
            <a:r>
              <a:rPr lang="en-GB"/>
              <a:t>Maximises opportunities for access by sustainable modes</a:t>
            </a:r>
          </a:p>
          <a:p>
            <a:r>
              <a:rPr lang="en-GB"/>
              <a:t>Key to town centre regeneration</a:t>
            </a:r>
          </a:p>
          <a:p>
            <a:r>
              <a:rPr lang="en-GB"/>
              <a:t>Wansbeck Square and Portland Park developments</a:t>
            </a:r>
          </a:p>
          <a:p>
            <a:r>
              <a:rPr lang="en-GB"/>
              <a:t>Connection to Northumberland College for South East Northumberland residents</a:t>
            </a:r>
          </a:p>
          <a:p>
            <a:r>
              <a:rPr lang="en-GB"/>
              <a:t>Planning approval in place</a:t>
            </a:r>
          </a:p>
        </p:txBody>
      </p:sp>
      <p:pic>
        <p:nvPicPr>
          <p:cNvPr id="6146" name="Picture 2">
            <a:extLst>
              <a:ext uri="{FF2B5EF4-FFF2-40B4-BE49-F238E27FC236}">
                <a16:creationId xmlns:a16="http://schemas.microsoft.com/office/drawing/2014/main" id="{EDC5CB2D-4D4F-4C89-ACFF-E01AB143C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001" y="1152475"/>
            <a:ext cx="3790299" cy="28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084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474F-0DD1-4040-85CA-A79EB4D18503}"/>
              </a:ext>
            </a:extLst>
          </p:cNvPr>
          <p:cNvSpPr>
            <a:spLocks noGrp="1"/>
          </p:cNvSpPr>
          <p:nvPr>
            <p:ph type="title"/>
          </p:nvPr>
        </p:nvSpPr>
        <p:spPr/>
        <p:txBody>
          <a:bodyPr/>
          <a:lstStyle/>
          <a:p>
            <a:r>
              <a:rPr lang="en-GB"/>
              <a:t>Bedlington Station</a:t>
            </a:r>
          </a:p>
        </p:txBody>
      </p:sp>
      <p:sp>
        <p:nvSpPr>
          <p:cNvPr id="3" name="Text Placeholder 2">
            <a:extLst>
              <a:ext uri="{FF2B5EF4-FFF2-40B4-BE49-F238E27FC236}">
                <a16:creationId xmlns:a16="http://schemas.microsoft.com/office/drawing/2014/main" id="{C77A2807-7886-4176-9B75-57173354B1EC}"/>
              </a:ext>
            </a:extLst>
          </p:cNvPr>
          <p:cNvSpPr>
            <a:spLocks noGrp="1"/>
          </p:cNvSpPr>
          <p:nvPr>
            <p:ph type="body" idx="1"/>
          </p:nvPr>
        </p:nvSpPr>
        <p:spPr>
          <a:xfrm>
            <a:off x="425610" y="1098009"/>
            <a:ext cx="4247243" cy="3299179"/>
          </a:xfrm>
        </p:spPr>
        <p:txBody>
          <a:bodyPr/>
          <a:lstStyle/>
          <a:p>
            <a:r>
              <a:rPr lang="en-GB"/>
              <a:t>30 min journey time to Newcastle Central</a:t>
            </a:r>
          </a:p>
          <a:p>
            <a:r>
              <a:rPr lang="en-GB"/>
              <a:t>Former station site in centre of town</a:t>
            </a:r>
          </a:p>
          <a:p>
            <a:r>
              <a:rPr lang="en-GB"/>
              <a:t>Connections to strategic bus network</a:t>
            </a:r>
          </a:p>
          <a:p>
            <a:r>
              <a:rPr lang="en-GB"/>
              <a:t>Key to town centre regeneration</a:t>
            </a:r>
          </a:p>
          <a:p>
            <a:r>
              <a:rPr lang="en-GB"/>
              <a:t>Proximity to </a:t>
            </a:r>
            <a:r>
              <a:rPr lang="en-GB" err="1"/>
              <a:t>Britishvolt</a:t>
            </a:r>
            <a:endParaRPr lang="en-GB"/>
          </a:p>
          <a:p>
            <a:r>
              <a:rPr lang="en-GB"/>
              <a:t>Reuse of station buildings for community use</a:t>
            </a:r>
          </a:p>
          <a:p>
            <a:r>
              <a:rPr lang="en-GB"/>
              <a:t>Planning approval in place</a:t>
            </a:r>
          </a:p>
          <a:p>
            <a:endParaRPr lang="en-GB"/>
          </a:p>
        </p:txBody>
      </p:sp>
      <p:pic>
        <p:nvPicPr>
          <p:cNvPr id="6146" name="Picture 2" descr="Image preview">
            <a:extLst>
              <a:ext uri="{FF2B5EF4-FFF2-40B4-BE49-F238E27FC236}">
                <a16:creationId xmlns:a16="http://schemas.microsoft.com/office/drawing/2014/main" id="{BBB9D845-680B-48FB-92A7-D6F492444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67743"/>
            <a:ext cx="4477211" cy="251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76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73A4-B2FE-4EEF-A84C-3246ADBBD98C}"/>
              </a:ext>
            </a:extLst>
          </p:cNvPr>
          <p:cNvSpPr>
            <a:spLocks noGrp="1"/>
          </p:cNvSpPr>
          <p:nvPr>
            <p:ph type="title"/>
          </p:nvPr>
        </p:nvSpPr>
        <p:spPr/>
        <p:txBody>
          <a:bodyPr/>
          <a:lstStyle/>
          <a:p>
            <a:r>
              <a:rPr lang="en-GB" err="1"/>
              <a:t>Bebside</a:t>
            </a:r>
            <a:r>
              <a:rPr lang="en-GB"/>
              <a:t> Station</a:t>
            </a:r>
          </a:p>
        </p:txBody>
      </p:sp>
      <p:sp>
        <p:nvSpPr>
          <p:cNvPr id="3" name="Text Placeholder 2">
            <a:extLst>
              <a:ext uri="{FF2B5EF4-FFF2-40B4-BE49-F238E27FC236}">
                <a16:creationId xmlns:a16="http://schemas.microsoft.com/office/drawing/2014/main" id="{6B932C2D-9230-4388-B037-92AEFA065A7F}"/>
              </a:ext>
            </a:extLst>
          </p:cNvPr>
          <p:cNvSpPr>
            <a:spLocks noGrp="1"/>
          </p:cNvSpPr>
          <p:nvPr>
            <p:ph type="body" idx="1"/>
          </p:nvPr>
        </p:nvSpPr>
        <p:spPr>
          <a:xfrm>
            <a:off x="311700" y="1152475"/>
            <a:ext cx="4240671" cy="3416400"/>
          </a:xfrm>
        </p:spPr>
        <p:txBody>
          <a:bodyPr/>
          <a:lstStyle/>
          <a:p>
            <a:r>
              <a:rPr lang="en-GB"/>
              <a:t>27.5 min journey time to Newcastle Central</a:t>
            </a:r>
          </a:p>
          <a:p>
            <a:r>
              <a:rPr lang="en-GB"/>
              <a:t>Strategic Park and Ride function (A189/A1068 corridor)</a:t>
            </a:r>
          </a:p>
          <a:p>
            <a:r>
              <a:rPr lang="en-GB"/>
              <a:t>Access to Blyth Riverside Business Park and Chase Farm estate</a:t>
            </a:r>
          </a:p>
          <a:p>
            <a:r>
              <a:rPr lang="en-GB"/>
              <a:t>Proximity of level crossing constraint on station location</a:t>
            </a:r>
          </a:p>
          <a:p>
            <a:r>
              <a:rPr lang="en-GB"/>
              <a:t>Pedestrian and cycle footbridge to avoid A193/A189</a:t>
            </a:r>
          </a:p>
        </p:txBody>
      </p:sp>
      <p:pic>
        <p:nvPicPr>
          <p:cNvPr id="7170" name="Picture 2">
            <a:extLst>
              <a:ext uri="{FF2B5EF4-FFF2-40B4-BE49-F238E27FC236}">
                <a16:creationId xmlns:a16="http://schemas.microsoft.com/office/drawing/2014/main" id="{5CB02074-338E-4AD5-B6D1-5746B9C94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371" y="1370620"/>
            <a:ext cx="4279929" cy="2402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805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8E42-B58A-470D-9B98-731509BEDE15}"/>
              </a:ext>
            </a:extLst>
          </p:cNvPr>
          <p:cNvSpPr>
            <a:spLocks noGrp="1"/>
          </p:cNvSpPr>
          <p:nvPr>
            <p:ph type="title"/>
          </p:nvPr>
        </p:nvSpPr>
        <p:spPr/>
        <p:txBody>
          <a:bodyPr/>
          <a:lstStyle/>
          <a:p>
            <a:r>
              <a:rPr lang="en-GB" err="1"/>
              <a:t>Newsham</a:t>
            </a:r>
            <a:r>
              <a:rPr lang="en-GB"/>
              <a:t> Station</a:t>
            </a:r>
          </a:p>
        </p:txBody>
      </p:sp>
      <p:sp>
        <p:nvSpPr>
          <p:cNvPr id="3" name="Text Placeholder 2">
            <a:extLst>
              <a:ext uri="{FF2B5EF4-FFF2-40B4-BE49-F238E27FC236}">
                <a16:creationId xmlns:a16="http://schemas.microsoft.com/office/drawing/2014/main" id="{2C8FC150-8888-4FBD-948E-1608296D015B}"/>
              </a:ext>
            </a:extLst>
          </p:cNvPr>
          <p:cNvSpPr>
            <a:spLocks noGrp="1"/>
          </p:cNvSpPr>
          <p:nvPr>
            <p:ph type="body" idx="1"/>
          </p:nvPr>
        </p:nvSpPr>
        <p:spPr>
          <a:xfrm>
            <a:off x="311700" y="1152475"/>
            <a:ext cx="3977912" cy="3416400"/>
          </a:xfrm>
        </p:spPr>
        <p:txBody>
          <a:bodyPr/>
          <a:lstStyle/>
          <a:p>
            <a:r>
              <a:rPr lang="en-GB"/>
              <a:t>23.5 min journey time to Newcastle Central</a:t>
            </a:r>
          </a:p>
          <a:p>
            <a:r>
              <a:rPr lang="en-GB"/>
              <a:t>Key corridor between Blyth and Tyne and Wear conurbation</a:t>
            </a:r>
          </a:p>
          <a:p>
            <a:r>
              <a:rPr lang="en-GB"/>
              <a:t>Good bus connectivity to town centre</a:t>
            </a:r>
          </a:p>
          <a:p>
            <a:r>
              <a:rPr lang="en-GB"/>
              <a:t>Proximity to existing and future residential developments</a:t>
            </a:r>
          </a:p>
          <a:p>
            <a:r>
              <a:rPr lang="en-GB"/>
              <a:t>Alternative sites considered</a:t>
            </a:r>
          </a:p>
        </p:txBody>
      </p:sp>
      <p:pic>
        <p:nvPicPr>
          <p:cNvPr id="1026" name="Picture 2">
            <a:extLst>
              <a:ext uri="{FF2B5EF4-FFF2-40B4-BE49-F238E27FC236}">
                <a16:creationId xmlns:a16="http://schemas.microsoft.com/office/drawing/2014/main" id="{0C1306F7-18D1-444C-84E3-959E4B57F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333" y="445025"/>
            <a:ext cx="5054667" cy="37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994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FAAA-6455-4353-99E3-A9B166ADF240}"/>
              </a:ext>
            </a:extLst>
          </p:cNvPr>
          <p:cNvSpPr>
            <a:spLocks noGrp="1"/>
          </p:cNvSpPr>
          <p:nvPr>
            <p:ph type="title"/>
          </p:nvPr>
        </p:nvSpPr>
        <p:spPr/>
        <p:txBody>
          <a:bodyPr/>
          <a:lstStyle/>
          <a:p>
            <a:r>
              <a:rPr lang="en-GB"/>
              <a:t>Summary of Proof of Evidence</a:t>
            </a:r>
          </a:p>
        </p:txBody>
      </p:sp>
      <p:sp>
        <p:nvSpPr>
          <p:cNvPr id="3" name="Text Placeholder 2">
            <a:extLst>
              <a:ext uri="{FF2B5EF4-FFF2-40B4-BE49-F238E27FC236}">
                <a16:creationId xmlns:a16="http://schemas.microsoft.com/office/drawing/2014/main" id="{E5EF9CB8-97B7-4722-88A7-C08F8E5CBB0E}"/>
              </a:ext>
            </a:extLst>
          </p:cNvPr>
          <p:cNvSpPr>
            <a:spLocks noGrp="1"/>
          </p:cNvSpPr>
          <p:nvPr>
            <p:ph type="body" idx="1"/>
          </p:nvPr>
        </p:nvSpPr>
        <p:spPr/>
        <p:txBody>
          <a:bodyPr/>
          <a:lstStyle/>
          <a:p>
            <a:r>
              <a:rPr lang="en-GB"/>
              <a:t>Strategic Context and Need</a:t>
            </a:r>
          </a:p>
          <a:p>
            <a:pPr>
              <a:lnSpc>
                <a:spcPct val="114999"/>
              </a:lnSpc>
            </a:pPr>
            <a:r>
              <a:rPr lang="en-GB"/>
              <a:t>Scheme Development</a:t>
            </a:r>
          </a:p>
          <a:p>
            <a:pPr>
              <a:lnSpc>
                <a:spcPct val="114999"/>
              </a:lnSpc>
            </a:pPr>
            <a:r>
              <a:rPr lang="en-GB"/>
              <a:t>Scheme Description</a:t>
            </a:r>
          </a:p>
          <a:p>
            <a:pPr>
              <a:lnSpc>
                <a:spcPct val="114999"/>
              </a:lnSpc>
            </a:pPr>
            <a:r>
              <a:rPr lang="en-GB"/>
              <a:t>Business Case</a:t>
            </a:r>
          </a:p>
          <a:p>
            <a:pPr>
              <a:lnSpc>
                <a:spcPct val="114999"/>
              </a:lnSpc>
            </a:pPr>
            <a:r>
              <a:rPr lang="en-GB"/>
              <a:t>Social Value</a:t>
            </a:r>
          </a:p>
          <a:p>
            <a:pPr>
              <a:lnSpc>
                <a:spcPct val="114999"/>
              </a:lnSpc>
            </a:pPr>
            <a:r>
              <a:rPr lang="en-GB"/>
              <a:t>Funding</a:t>
            </a:r>
          </a:p>
          <a:p>
            <a:pPr>
              <a:lnSpc>
                <a:spcPct val="114999"/>
              </a:lnSpc>
            </a:pPr>
            <a:r>
              <a:rPr lang="en-GB"/>
              <a:t>Summary</a:t>
            </a:r>
          </a:p>
        </p:txBody>
      </p:sp>
      <p:pic>
        <p:nvPicPr>
          <p:cNvPr id="4" name="Picture 2">
            <a:extLst>
              <a:ext uri="{FF2B5EF4-FFF2-40B4-BE49-F238E27FC236}">
                <a16:creationId xmlns:a16="http://schemas.microsoft.com/office/drawing/2014/main" id="{2A53125B-7408-4508-9D80-02064CFFA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103" y="1150937"/>
            <a:ext cx="5614656" cy="314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405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66CE8-084A-4602-9C0B-2032225D40B8}"/>
              </a:ext>
            </a:extLst>
          </p:cNvPr>
          <p:cNvSpPr>
            <a:spLocks noGrp="1"/>
          </p:cNvSpPr>
          <p:nvPr>
            <p:ph type="title"/>
          </p:nvPr>
        </p:nvSpPr>
        <p:spPr/>
        <p:txBody>
          <a:bodyPr/>
          <a:lstStyle/>
          <a:p>
            <a:r>
              <a:rPr lang="en-GB"/>
              <a:t>Seaton </a:t>
            </a:r>
            <a:r>
              <a:rPr lang="en-GB" err="1"/>
              <a:t>Delaval</a:t>
            </a:r>
            <a:r>
              <a:rPr lang="en-GB"/>
              <a:t> Station</a:t>
            </a:r>
            <a:br>
              <a:rPr lang="en-GB"/>
            </a:br>
            <a:endParaRPr lang="en-GB"/>
          </a:p>
        </p:txBody>
      </p:sp>
      <p:sp>
        <p:nvSpPr>
          <p:cNvPr id="3" name="Text Placeholder 2">
            <a:extLst>
              <a:ext uri="{FF2B5EF4-FFF2-40B4-BE49-F238E27FC236}">
                <a16:creationId xmlns:a16="http://schemas.microsoft.com/office/drawing/2014/main" id="{8963A750-6E38-4D46-97A2-F02D8AC93F5C}"/>
              </a:ext>
            </a:extLst>
          </p:cNvPr>
          <p:cNvSpPr>
            <a:spLocks noGrp="1"/>
          </p:cNvSpPr>
          <p:nvPr>
            <p:ph type="body" idx="1"/>
          </p:nvPr>
        </p:nvSpPr>
        <p:spPr>
          <a:xfrm>
            <a:off x="311700" y="1152475"/>
            <a:ext cx="4260300" cy="3416400"/>
          </a:xfrm>
        </p:spPr>
        <p:txBody>
          <a:bodyPr/>
          <a:lstStyle/>
          <a:p>
            <a:r>
              <a:rPr lang="en-GB"/>
              <a:t>20 min journey time to Newcastle Central</a:t>
            </a:r>
          </a:p>
          <a:p>
            <a:r>
              <a:rPr lang="en-GB"/>
              <a:t>Station for whole of Seaton Valley (inc. Seghill and New Hartley) and east Cramlington</a:t>
            </a:r>
          </a:p>
          <a:p>
            <a:r>
              <a:rPr lang="en-GB"/>
              <a:t>Alternative sites considered</a:t>
            </a:r>
          </a:p>
          <a:p>
            <a:r>
              <a:rPr lang="en-GB"/>
              <a:t>Planning approval in place</a:t>
            </a:r>
          </a:p>
          <a:p>
            <a:endParaRPr lang="en-GB"/>
          </a:p>
        </p:txBody>
      </p:sp>
      <p:pic>
        <p:nvPicPr>
          <p:cNvPr id="8194" name="Picture 2" descr="Image preview">
            <a:extLst>
              <a:ext uri="{FF2B5EF4-FFF2-40B4-BE49-F238E27FC236}">
                <a16:creationId xmlns:a16="http://schemas.microsoft.com/office/drawing/2014/main" id="{017A14BA-DED4-405A-8E2E-E7357C7F0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597" y="1152475"/>
            <a:ext cx="4821856" cy="271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133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E8C9-2BA2-4E20-A560-7FD24B85E984}"/>
              </a:ext>
            </a:extLst>
          </p:cNvPr>
          <p:cNvSpPr>
            <a:spLocks noGrp="1"/>
          </p:cNvSpPr>
          <p:nvPr>
            <p:ph type="title"/>
          </p:nvPr>
        </p:nvSpPr>
        <p:spPr/>
        <p:txBody>
          <a:bodyPr/>
          <a:lstStyle/>
          <a:p>
            <a:r>
              <a:rPr lang="en-GB"/>
              <a:t>Northumberland Park</a:t>
            </a:r>
          </a:p>
        </p:txBody>
      </p:sp>
      <p:sp>
        <p:nvSpPr>
          <p:cNvPr id="3" name="Text Placeholder 2">
            <a:extLst>
              <a:ext uri="{FF2B5EF4-FFF2-40B4-BE49-F238E27FC236}">
                <a16:creationId xmlns:a16="http://schemas.microsoft.com/office/drawing/2014/main" id="{843EF5D5-64A6-45F1-B91C-64B18C1C379A}"/>
              </a:ext>
            </a:extLst>
          </p:cNvPr>
          <p:cNvSpPr>
            <a:spLocks noGrp="1"/>
          </p:cNvSpPr>
          <p:nvPr>
            <p:ph type="body" idx="1"/>
          </p:nvPr>
        </p:nvSpPr>
        <p:spPr>
          <a:xfrm>
            <a:off x="311700" y="1152475"/>
            <a:ext cx="4260300" cy="3416400"/>
          </a:xfrm>
        </p:spPr>
        <p:txBody>
          <a:bodyPr/>
          <a:lstStyle/>
          <a:p>
            <a:r>
              <a:rPr lang="en-GB"/>
              <a:t>12.5 min journey time to Newcastle Central</a:t>
            </a:r>
          </a:p>
          <a:p>
            <a:r>
              <a:rPr lang="en-GB"/>
              <a:t>Interchange with Tyne and Wear Metro</a:t>
            </a:r>
          </a:p>
          <a:p>
            <a:r>
              <a:rPr lang="en-GB"/>
              <a:t>Onward connections to coast and airport</a:t>
            </a:r>
          </a:p>
          <a:p>
            <a:r>
              <a:rPr lang="en-GB"/>
              <a:t>Proximity to Cobalt Business Park (1.6 million </a:t>
            </a:r>
            <a:r>
              <a:rPr lang="en-GB" err="1"/>
              <a:t>sq</a:t>
            </a:r>
            <a:r>
              <a:rPr lang="en-GB"/>
              <a:t> ft Grade A office space)</a:t>
            </a:r>
          </a:p>
          <a:p>
            <a:r>
              <a:rPr lang="en-GB"/>
              <a:t>Planning approval in place</a:t>
            </a:r>
          </a:p>
        </p:txBody>
      </p:sp>
      <p:pic>
        <p:nvPicPr>
          <p:cNvPr id="9218" name="Picture 2">
            <a:extLst>
              <a:ext uri="{FF2B5EF4-FFF2-40B4-BE49-F238E27FC236}">
                <a16:creationId xmlns:a16="http://schemas.microsoft.com/office/drawing/2014/main" id="{CB2226A1-0BC8-46D0-8ECE-8BBA22CE8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683" y="1330165"/>
            <a:ext cx="4424082" cy="248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185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EABF-178A-4A2C-8E2A-65EA6F64D31A}"/>
              </a:ext>
            </a:extLst>
          </p:cNvPr>
          <p:cNvSpPr>
            <a:spLocks noGrp="1"/>
          </p:cNvSpPr>
          <p:nvPr>
            <p:ph type="title"/>
          </p:nvPr>
        </p:nvSpPr>
        <p:spPr/>
        <p:txBody>
          <a:bodyPr/>
          <a:lstStyle/>
          <a:p>
            <a:r>
              <a:rPr lang="en-GB"/>
              <a:t>Newcastle Central Station</a:t>
            </a:r>
          </a:p>
        </p:txBody>
      </p:sp>
      <p:sp>
        <p:nvSpPr>
          <p:cNvPr id="3" name="Text Placeholder 2">
            <a:extLst>
              <a:ext uri="{FF2B5EF4-FFF2-40B4-BE49-F238E27FC236}">
                <a16:creationId xmlns:a16="http://schemas.microsoft.com/office/drawing/2014/main" id="{6FE26696-4EB9-42B0-901B-C2AD76F22454}"/>
              </a:ext>
            </a:extLst>
          </p:cNvPr>
          <p:cNvSpPr>
            <a:spLocks noGrp="1"/>
          </p:cNvSpPr>
          <p:nvPr>
            <p:ph type="body" idx="1"/>
          </p:nvPr>
        </p:nvSpPr>
        <p:spPr>
          <a:xfrm>
            <a:off x="311700" y="1152475"/>
            <a:ext cx="4105659" cy="3416400"/>
          </a:xfrm>
        </p:spPr>
        <p:txBody>
          <a:bodyPr/>
          <a:lstStyle/>
          <a:p>
            <a:r>
              <a:rPr lang="en-GB"/>
              <a:t>Onward connections via Tyne and Wear Metro and national rail network</a:t>
            </a:r>
          </a:p>
          <a:p>
            <a:r>
              <a:rPr lang="en-GB"/>
              <a:t>No additional infrastructure required at station</a:t>
            </a:r>
          </a:p>
          <a:p>
            <a:r>
              <a:rPr lang="en-GB"/>
              <a:t>Newcastle is key destination for existing/future employment, leisure, further education and retail opportunities</a:t>
            </a:r>
          </a:p>
        </p:txBody>
      </p:sp>
      <p:pic>
        <p:nvPicPr>
          <p:cNvPr id="10242" name="Picture 2" descr="Central Station road improvements | Newcastle City Council">
            <a:extLst>
              <a:ext uri="{FF2B5EF4-FFF2-40B4-BE49-F238E27FC236}">
                <a16:creationId xmlns:a16="http://schemas.microsoft.com/office/drawing/2014/main" id="{D4A76A2A-15EC-4A36-B1F1-ED9A5F2D7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359" y="1109382"/>
            <a:ext cx="4388005" cy="2924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541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Business Case</a:t>
            </a:r>
            <a:endParaRPr/>
          </a:p>
        </p:txBody>
      </p:sp>
    </p:spTree>
    <p:extLst>
      <p:ext uri="{BB962C8B-B14F-4D97-AF65-F5344CB8AC3E}">
        <p14:creationId xmlns:p14="http://schemas.microsoft.com/office/powerpoint/2010/main" val="338758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3C1C-27FA-4808-8823-8A3F8679803B}"/>
              </a:ext>
            </a:extLst>
          </p:cNvPr>
          <p:cNvSpPr>
            <a:spLocks noGrp="1"/>
          </p:cNvSpPr>
          <p:nvPr>
            <p:ph type="title"/>
          </p:nvPr>
        </p:nvSpPr>
        <p:spPr/>
        <p:txBody>
          <a:bodyPr/>
          <a:lstStyle/>
          <a:p>
            <a:r>
              <a:rPr lang="en-GB"/>
              <a:t>Business Case</a:t>
            </a:r>
          </a:p>
        </p:txBody>
      </p:sp>
      <p:sp>
        <p:nvSpPr>
          <p:cNvPr id="3" name="Text Placeholder 2">
            <a:extLst>
              <a:ext uri="{FF2B5EF4-FFF2-40B4-BE49-F238E27FC236}">
                <a16:creationId xmlns:a16="http://schemas.microsoft.com/office/drawing/2014/main" id="{F731CFE4-B57E-4D55-9817-9949D1F3E5F9}"/>
              </a:ext>
            </a:extLst>
          </p:cNvPr>
          <p:cNvSpPr>
            <a:spLocks noGrp="1"/>
          </p:cNvSpPr>
          <p:nvPr>
            <p:ph type="body" idx="1"/>
          </p:nvPr>
        </p:nvSpPr>
        <p:spPr/>
        <p:txBody>
          <a:bodyPr/>
          <a:lstStyle/>
          <a:p>
            <a:r>
              <a:rPr lang="en-GB"/>
              <a:t>Developed in accordance with DfT guidance on Transport Business Cases</a:t>
            </a:r>
          </a:p>
          <a:p>
            <a:r>
              <a:rPr lang="en-GB"/>
              <a:t>Working to ‘Project Speed’ and Network Rail ‘Pace’ initiatives</a:t>
            </a:r>
          </a:p>
          <a:p>
            <a:r>
              <a:rPr lang="en-GB"/>
              <a:t>Accelerated through business case process</a:t>
            </a:r>
          </a:p>
          <a:p>
            <a:r>
              <a:rPr lang="en-GB"/>
              <a:t>Service anticipated to generate 1.45m return journeys by 2039</a:t>
            </a:r>
          </a:p>
          <a:p>
            <a:r>
              <a:rPr lang="en-GB"/>
              <a:t>Close alignment with local and national policy – NCC, NTC, TNE, </a:t>
            </a:r>
            <a:r>
              <a:rPr lang="en-GB" err="1"/>
              <a:t>TfN</a:t>
            </a:r>
            <a:endParaRPr lang="en-GB"/>
          </a:p>
          <a:p>
            <a:r>
              <a:rPr lang="en-GB"/>
              <a:t>Newcastle and Northumberland Park key destinations</a:t>
            </a:r>
          </a:p>
          <a:p>
            <a:r>
              <a:rPr lang="en-GB"/>
              <a:t>Presents a </a:t>
            </a:r>
            <a:r>
              <a:rPr lang="en-GB" b="1"/>
              <a:t>compelling case for investment</a:t>
            </a:r>
            <a:r>
              <a:rPr lang="en-GB"/>
              <a:t> in the railway line</a:t>
            </a:r>
          </a:p>
          <a:p>
            <a:r>
              <a:rPr lang="en-GB" b="1"/>
              <a:t>Very High Value for Money with BCR of 4.30</a:t>
            </a:r>
          </a:p>
        </p:txBody>
      </p:sp>
    </p:spTree>
    <p:extLst>
      <p:ext uri="{BB962C8B-B14F-4D97-AF65-F5344CB8AC3E}">
        <p14:creationId xmlns:p14="http://schemas.microsoft.com/office/powerpoint/2010/main" val="1902889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3260175" cy="2041000"/>
          </a:xfrm>
          <a:prstGeom prst="rect">
            <a:avLst/>
          </a:prstGeom>
        </p:spPr>
        <p:txBody>
          <a:bodyPr spcFirstLastPara="1" wrap="square" lIns="85450" tIns="85450" rIns="85450" bIns="85450" anchor="t" anchorCtr="0">
            <a:noAutofit/>
          </a:bodyPr>
          <a:lstStyle/>
          <a:p>
            <a:pPr marL="0" lvl="0" indent="0" algn="l" rtl="0">
              <a:spcBef>
                <a:spcPts val="0"/>
              </a:spcBef>
              <a:spcAft>
                <a:spcPts val="0"/>
              </a:spcAft>
              <a:buNone/>
            </a:pPr>
            <a:r>
              <a:rPr lang="en-GB"/>
              <a:t>Public Transport Accessibility</a:t>
            </a:r>
            <a:br>
              <a:rPr lang="en-GB"/>
            </a:br>
            <a:br>
              <a:rPr lang="en-GB"/>
            </a:br>
            <a:r>
              <a:rPr lang="en-GB"/>
              <a:t>Ashington</a:t>
            </a:r>
            <a:br>
              <a:rPr lang="en-GB"/>
            </a:br>
            <a:br>
              <a:rPr lang="en-GB"/>
            </a:br>
            <a:r>
              <a:rPr lang="en-GB"/>
              <a:t>Baseline Situation</a:t>
            </a:r>
            <a:endParaRPr/>
          </a:p>
        </p:txBody>
      </p:sp>
      <p:pic>
        <p:nvPicPr>
          <p:cNvPr id="1026" name="Picture 2">
            <a:extLst>
              <a:ext uri="{FF2B5EF4-FFF2-40B4-BE49-F238E27FC236}">
                <a16:creationId xmlns:a16="http://schemas.microsoft.com/office/drawing/2014/main" id="{A68186B3-D59A-4F32-A186-47E2C6B88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969" y="0"/>
            <a:ext cx="5842000" cy="45142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3260175" cy="2041000"/>
          </a:xfrm>
          <a:prstGeom prst="rect">
            <a:avLst/>
          </a:prstGeom>
        </p:spPr>
        <p:txBody>
          <a:bodyPr spcFirstLastPara="1" wrap="square" lIns="85450" tIns="85450" rIns="85450" bIns="85450" anchor="t" anchorCtr="0">
            <a:noAutofit/>
          </a:bodyPr>
          <a:lstStyle/>
          <a:p>
            <a:pPr marL="0" lvl="0" indent="0" algn="l" rtl="0">
              <a:spcBef>
                <a:spcPts val="0"/>
              </a:spcBef>
              <a:spcAft>
                <a:spcPts val="0"/>
              </a:spcAft>
              <a:buNone/>
            </a:pPr>
            <a:r>
              <a:rPr lang="en-GB"/>
              <a:t>Public Transport Accessibility</a:t>
            </a:r>
            <a:br>
              <a:rPr lang="en-GB"/>
            </a:br>
            <a:br>
              <a:rPr lang="en-GB"/>
            </a:br>
            <a:r>
              <a:rPr lang="en-GB"/>
              <a:t>Ashington</a:t>
            </a:r>
            <a:br>
              <a:rPr lang="en-GB"/>
            </a:br>
            <a:br>
              <a:rPr lang="en-GB"/>
            </a:br>
            <a:r>
              <a:rPr lang="en-GB"/>
              <a:t>With scheme</a:t>
            </a:r>
            <a:endParaRPr/>
          </a:p>
        </p:txBody>
      </p:sp>
      <p:pic>
        <p:nvPicPr>
          <p:cNvPr id="2050" name="Picture 2">
            <a:extLst>
              <a:ext uri="{FF2B5EF4-FFF2-40B4-BE49-F238E27FC236}">
                <a16:creationId xmlns:a16="http://schemas.microsoft.com/office/drawing/2014/main" id="{ADE6B897-EA5E-4E6F-8641-F0A8D5F88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880" y="78581"/>
            <a:ext cx="6030120" cy="426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0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3260175" cy="2041000"/>
          </a:xfrm>
          <a:prstGeom prst="rect">
            <a:avLst/>
          </a:prstGeom>
        </p:spPr>
        <p:txBody>
          <a:bodyPr spcFirstLastPara="1" wrap="square" lIns="85450" tIns="85450" rIns="85450" bIns="85450" anchor="t" anchorCtr="0">
            <a:noAutofit/>
          </a:bodyPr>
          <a:lstStyle/>
          <a:p>
            <a:pPr marL="0" lvl="0" indent="0" algn="l" rtl="0">
              <a:spcBef>
                <a:spcPts val="0"/>
              </a:spcBef>
              <a:spcAft>
                <a:spcPts val="0"/>
              </a:spcAft>
              <a:buNone/>
            </a:pPr>
            <a:r>
              <a:rPr lang="en-GB"/>
              <a:t>Public Transport Accessibility</a:t>
            </a:r>
            <a:br>
              <a:rPr lang="en-GB"/>
            </a:br>
            <a:br>
              <a:rPr lang="en-GB"/>
            </a:br>
            <a:r>
              <a:rPr lang="en-GB"/>
              <a:t>Blyth and Bedlington</a:t>
            </a:r>
            <a:br>
              <a:rPr lang="en-GB"/>
            </a:br>
            <a:br>
              <a:rPr lang="en-GB"/>
            </a:br>
            <a:r>
              <a:rPr lang="en-GB"/>
              <a:t>Baseline situation</a:t>
            </a:r>
            <a:endParaRPr/>
          </a:p>
        </p:txBody>
      </p:sp>
      <p:pic>
        <p:nvPicPr>
          <p:cNvPr id="3074" name="Picture 2">
            <a:extLst>
              <a:ext uri="{FF2B5EF4-FFF2-40B4-BE49-F238E27FC236}">
                <a16:creationId xmlns:a16="http://schemas.microsoft.com/office/drawing/2014/main" id="{1C300ED7-16DB-48AD-82C5-42C2D8AE7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569" y="120454"/>
            <a:ext cx="5668456" cy="438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013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3045863" cy="2041000"/>
          </a:xfrm>
          <a:prstGeom prst="rect">
            <a:avLst/>
          </a:prstGeom>
        </p:spPr>
        <p:txBody>
          <a:bodyPr spcFirstLastPara="1" wrap="square" lIns="85450" tIns="85450" rIns="85450" bIns="85450" anchor="t" anchorCtr="0">
            <a:noAutofit/>
          </a:bodyPr>
          <a:lstStyle/>
          <a:p>
            <a:pPr marL="0" lvl="0" indent="0" algn="l" rtl="0">
              <a:spcBef>
                <a:spcPts val="0"/>
              </a:spcBef>
              <a:spcAft>
                <a:spcPts val="0"/>
              </a:spcAft>
              <a:buNone/>
            </a:pPr>
            <a:r>
              <a:rPr lang="en-GB"/>
              <a:t>Public Transport Accessibility</a:t>
            </a:r>
            <a:br>
              <a:rPr lang="en-GB"/>
            </a:br>
            <a:br>
              <a:rPr lang="en-GB"/>
            </a:br>
            <a:r>
              <a:rPr lang="en-GB"/>
              <a:t>Blyth and Bedlington</a:t>
            </a:r>
            <a:br>
              <a:rPr lang="en-GB"/>
            </a:br>
            <a:br>
              <a:rPr lang="en-GB"/>
            </a:br>
            <a:r>
              <a:rPr lang="en-GB"/>
              <a:t>With scheme</a:t>
            </a:r>
            <a:endParaRPr/>
          </a:p>
        </p:txBody>
      </p:sp>
      <p:pic>
        <p:nvPicPr>
          <p:cNvPr id="4098" name="Picture 2">
            <a:extLst>
              <a:ext uri="{FF2B5EF4-FFF2-40B4-BE49-F238E27FC236}">
                <a16:creationId xmlns:a16="http://schemas.microsoft.com/office/drawing/2014/main" id="{4BA06920-6CB8-4B65-A583-C52C9843C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413" y="145939"/>
            <a:ext cx="6141000" cy="4342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89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3045863" cy="2041000"/>
          </a:xfrm>
          <a:prstGeom prst="rect">
            <a:avLst/>
          </a:prstGeom>
        </p:spPr>
        <p:txBody>
          <a:bodyPr spcFirstLastPara="1" wrap="square" lIns="85450" tIns="85450" rIns="85450" bIns="85450" anchor="t" anchorCtr="0">
            <a:noAutofit/>
          </a:bodyPr>
          <a:lstStyle/>
          <a:p>
            <a:pPr marL="0" lvl="0" indent="0" algn="l" rtl="0">
              <a:spcBef>
                <a:spcPts val="0"/>
              </a:spcBef>
              <a:spcAft>
                <a:spcPts val="0"/>
              </a:spcAft>
              <a:buNone/>
            </a:pPr>
            <a:r>
              <a:rPr lang="en-GB"/>
              <a:t>Public Transport Accessibility</a:t>
            </a:r>
            <a:br>
              <a:rPr lang="en-GB"/>
            </a:br>
            <a:br>
              <a:rPr lang="en-GB"/>
            </a:br>
            <a:r>
              <a:rPr lang="en-GB"/>
              <a:t>Seaton Valley</a:t>
            </a:r>
            <a:br>
              <a:rPr lang="en-GB"/>
            </a:br>
            <a:br>
              <a:rPr lang="en-GB"/>
            </a:br>
            <a:r>
              <a:rPr lang="en-GB"/>
              <a:t>Baseline situation</a:t>
            </a:r>
            <a:endParaRPr/>
          </a:p>
        </p:txBody>
      </p:sp>
      <p:pic>
        <p:nvPicPr>
          <p:cNvPr id="5122" name="Picture 2">
            <a:extLst>
              <a:ext uri="{FF2B5EF4-FFF2-40B4-BE49-F238E27FC236}">
                <a16:creationId xmlns:a16="http://schemas.microsoft.com/office/drawing/2014/main" id="{01A3CD3A-FD09-42A1-80FF-86451AF24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962" y="-100013"/>
            <a:ext cx="6015038" cy="4647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606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Strategic Context and Need</a:t>
            </a:r>
            <a:endParaRPr/>
          </a:p>
        </p:txBody>
      </p:sp>
    </p:spTree>
    <p:extLst>
      <p:ext uri="{BB962C8B-B14F-4D97-AF65-F5344CB8AC3E}">
        <p14:creationId xmlns:p14="http://schemas.microsoft.com/office/powerpoint/2010/main" val="2597615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3045863" cy="2041000"/>
          </a:xfrm>
          <a:prstGeom prst="rect">
            <a:avLst/>
          </a:prstGeom>
        </p:spPr>
        <p:txBody>
          <a:bodyPr spcFirstLastPara="1" wrap="square" lIns="85450" tIns="85450" rIns="85450" bIns="85450" anchor="t" anchorCtr="0">
            <a:noAutofit/>
          </a:bodyPr>
          <a:lstStyle/>
          <a:p>
            <a:pPr marL="0" lvl="0" indent="0" algn="l" rtl="0">
              <a:spcBef>
                <a:spcPts val="0"/>
              </a:spcBef>
              <a:spcAft>
                <a:spcPts val="0"/>
              </a:spcAft>
              <a:buNone/>
            </a:pPr>
            <a:r>
              <a:rPr lang="en-GB"/>
              <a:t>Public Transport Accessibility</a:t>
            </a:r>
            <a:br>
              <a:rPr lang="en-GB"/>
            </a:br>
            <a:br>
              <a:rPr lang="en-GB"/>
            </a:br>
            <a:r>
              <a:rPr lang="en-GB"/>
              <a:t>Seaton Valley</a:t>
            </a:r>
            <a:br>
              <a:rPr lang="en-GB"/>
            </a:br>
            <a:br>
              <a:rPr lang="en-GB"/>
            </a:br>
            <a:r>
              <a:rPr lang="en-GB"/>
              <a:t>With scheme</a:t>
            </a:r>
            <a:endParaRPr/>
          </a:p>
        </p:txBody>
      </p:sp>
      <p:pic>
        <p:nvPicPr>
          <p:cNvPr id="6146" name="Picture 2">
            <a:extLst>
              <a:ext uri="{FF2B5EF4-FFF2-40B4-BE49-F238E27FC236}">
                <a16:creationId xmlns:a16="http://schemas.microsoft.com/office/drawing/2014/main" id="{DDFCE3FD-28C0-4B8A-91EC-11C4DFB74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754" y="0"/>
            <a:ext cx="6364685" cy="450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323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Social Value</a:t>
            </a:r>
            <a:endParaRPr/>
          </a:p>
        </p:txBody>
      </p:sp>
    </p:spTree>
    <p:extLst>
      <p:ext uri="{BB962C8B-B14F-4D97-AF65-F5344CB8AC3E}">
        <p14:creationId xmlns:p14="http://schemas.microsoft.com/office/powerpoint/2010/main" val="3640847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C03E-42AB-459B-8FF7-8D486A79B9E9}"/>
              </a:ext>
            </a:extLst>
          </p:cNvPr>
          <p:cNvSpPr>
            <a:spLocks noGrp="1"/>
          </p:cNvSpPr>
          <p:nvPr>
            <p:ph type="title"/>
          </p:nvPr>
        </p:nvSpPr>
        <p:spPr/>
        <p:txBody>
          <a:bodyPr/>
          <a:lstStyle/>
          <a:p>
            <a:r>
              <a:rPr lang="en-GB"/>
              <a:t>Social Value</a:t>
            </a:r>
          </a:p>
        </p:txBody>
      </p:sp>
      <p:sp>
        <p:nvSpPr>
          <p:cNvPr id="3" name="Text Placeholder 2">
            <a:extLst>
              <a:ext uri="{FF2B5EF4-FFF2-40B4-BE49-F238E27FC236}">
                <a16:creationId xmlns:a16="http://schemas.microsoft.com/office/drawing/2014/main" id="{F79469F0-8221-43CB-BB32-860747CFB968}"/>
              </a:ext>
            </a:extLst>
          </p:cNvPr>
          <p:cNvSpPr>
            <a:spLocks noGrp="1"/>
          </p:cNvSpPr>
          <p:nvPr>
            <p:ph type="body" idx="1"/>
          </p:nvPr>
        </p:nvSpPr>
        <p:spPr/>
        <p:txBody>
          <a:bodyPr/>
          <a:lstStyle/>
          <a:p>
            <a:r>
              <a:rPr lang="en-GB"/>
              <a:t>Primary focus of the scheme is to facilitate economic activity</a:t>
            </a:r>
          </a:p>
          <a:p>
            <a:r>
              <a:rPr lang="en-GB"/>
              <a:t>The Northumberland Line is not just a transport infrastructure project</a:t>
            </a:r>
          </a:p>
          <a:p>
            <a:r>
              <a:rPr lang="en-GB"/>
              <a:t>Priority to ensure that local communities and businesses are involved in the project</a:t>
            </a:r>
          </a:p>
          <a:p>
            <a:r>
              <a:rPr lang="en-GB"/>
              <a:t>Delivering social value is not an add on, it’s the real impetus for the project</a:t>
            </a:r>
          </a:p>
          <a:p>
            <a:r>
              <a:rPr lang="en-GB"/>
              <a:t>The project is promoting a range of social value initiatives</a:t>
            </a:r>
          </a:p>
          <a:p>
            <a:endParaRPr lang="en-GB"/>
          </a:p>
        </p:txBody>
      </p:sp>
    </p:spTree>
    <p:extLst>
      <p:ext uri="{BB962C8B-B14F-4D97-AF65-F5344CB8AC3E}">
        <p14:creationId xmlns:p14="http://schemas.microsoft.com/office/powerpoint/2010/main" val="300385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22D00-F056-4F5E-821B-93A2AB4E5F29}"/>
              </a:ext>
            </a:extLst>
          </p:cNvPr>
          <p:cNvSpPr>
            <a:spLocks noGrp="1"/>
          </p:cNvSpPr>
          <p:nvPr>
            <p:ph type="title"/>
          </p:nvPr>
        </p:nvSpPr>
        <p:spPr>
          <a:xfrm>
            <a:off x="383138" y="209389"/>
            <a:ext cx="8520600" cy="572700"/>
          </a:xfrm>
        </p:spPr>
        <p:txBody>
          <a:bodyPr/>
          <a:lstStyle/>
          <a:p>
            <a:r>
              <a:rPr lang="en-GB"/>
              <a:t>Arts Community Engagement Plan</a:t>
            </a:r>
          </a:p>
        </p:txBody>
      </p:sp>
      <p:pic>
        <p:nvPicPr>
          <p:cNvPr id="7175" name="Picture 7">
            <a:extLst>
              <a:ext uri="{FF2B5EF4-FFF2-40B4-BE49-F238E27FC236}">
                <a16:creationId xmlns:a16="http://schemas.microsoft.com/office/drawing/2014/main" id="{C8ABFC3A-B6C7-46F5-9FE1-7B4AD317C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51" y="782089"/>
            <a:ext cx="2851879" cy="189875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A201D87E-CB08-47CF-B87D-B2342BE39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7667" y="810802"/>
            <a:ext cx="2851878" cy="1901253"/>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a:extLst>
              <a:ext uri="{FF2B5EF4-FFF2-40B4-BE49-F238E27FC236}">
                <a16:creationId xmlns:a16="http://schemas.microsoft.com/office/drawing/2014/main" id="{A9A02478-854C-4B6F-84C5-EEF8495E7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51" y="2815301"/>
            <a:ext cx="2876828" cy="168857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C71A3D3A-46B0-4394-A975-36AAB69921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667" y="2815301"/>
            <a:ext cx="2876829" cy="162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220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D7F2-4C2F-4043-9545-403E44310A78}"/>
              </a:ext>
            </a:extLst>
          </p:cNvPr>
          <p:cNvSpPr>
            <a:spLocks noGrp="1"/>
          </p:cNvSpPr>
          <p:nvPr>
            <p:ph type="title"/>
          </p:nvPr>
        </p:nvSpPr>
        <p:spPr>
          <a:xfrm>
            <a:off x="311700" y="164350"/>
            <a:ext cx="8520600" cy="988125"/>
          </a:xfrm>
        </p:spPr>
        <p:txBody>
          <a:bodyPr/>
          <a:lstStyle/>
          <a:p>
            <a:r>
              <a:rPr lang="en-GB"/>
              <a:t>Academic Community Engagement Plan</a:t>
            </a:r>
            <a:br>
              <a:rPr lang="en-GB"/>
            </a:br>
            <a:r>
              <a:rPr lang="en-GB" sz="1800"/>
              <a:t>For inspiration; education; safety; and jobs</a:t>
            </a:r>
            <a:endParaRPr lang="en-GB"/>
          </a:p>
        </p:txBody>
      </p:sp>
      <p:pic>
        <p:nvPicPr>
          <p:cNvPr id="8200" name="Picture 8">
            <a:extLst>
              <a:ext uri="{FF2B5EF4-FFF2-40B4-BE49-F238E27FC236}">
                <a16:creationId xmlns:a16="http://schemas.microsoft.com/office/drawing/2014/main" id="{4ECD771F-743C-4771-AAAD-D73A2FDE6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424" y="1230087"/>
            <a:ext cx="4060843" cy="269897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a:extLst>
              <a:ext uri="{FF2B5EF4-FFF2-40B4-BE49-F238E27FC236}">
                <a16:creationId xmlns:a16="http://schemas.microsoft.com/office/drawing/2014/main" id="{4A3236DA-406A-4B3C-A353-DF22889D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30087"/>
            <a:ext cx="4457208" cy="254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582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5D7F2-4C2F-4043-9545-403E44310A78}"/>
              </a:ext>
            </a:extLst>
          </p:cNvPr>
          <p:cNvSpPr>
            <a:spLocks noGrp="1"/>
          </p:cNvSpPr>
          <p:nvPr>
            <p:ph type="title"/>
          </p:nvPr>
        </p:nvSpPr>
        <p:spPr>
          <a:xfrm>
            <a:off x="311700" y="164350"/>
            <a:ext cx="8520600" cy="988125"/>
          </a:xfrm>
        </p:spPr>
        <p:txBody>
          <a:bodyPr/>
          <a:lstStyle/>
          <a:p>
            <a:r>
              <a:rPr lang="en-GB"/>
              <a:t>Business Community Engagement Plan</a:t>
            </a:r>
            <a:br>
              <a:rPr lang="en-GB"/>
            </a:br>
            <a:endParaRPr lang="en-GB"/>
          </a:p>
        </p:txBody>
      </p:sp>
      <p:pic>
        <p:nvPicPr>
          <p:cNvPr id="9218" name="Picture 2">
            <a:extLst>
              <a:ext uri="{FF2B5EF4-FFF2-40B4-BE49-F238E27FC236}">
                <a16:creationId xmlns:a16="http://schemas.microsoft.com/office/drawing/2014/main" id="{05EA5F5D-FD6B-46F8-A67B-AE9469065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74" y="1152474"/>
            <a:ext cx="4014863" cy="26765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35084DA8-B597-40A6-AB2F-0AA68031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84620"/>
            <a:ext cx="3912460" cy="261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720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Funding</a:t>
            </a:r>
            <a:endParaRPr/>
          </a:p>
        </p:txBody>
      </p:sp>
    </p:spTree>
    <p:extLst>
      <p:ext uri="{BB962C8B-B14F-4D97-AF65-F5344CB8AC3E}">
        <p14:creationId xmlns:p14="http://schemas.microsoft.com/office/powerpoint/2010/main" val="1317553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5411-01C5-4D44-9641-5781ECEA9DB1}"/>
              </a:ext>
            </a:extLst>
          </p:cNvPr>
          <p:cNvSpPr>
            <a:spLocks noGrp="1"/>
          </p:cNvSpPr>
          <p:nvPr>
            <p:ph type="title"/>
          </p:nvPr>
        </p:nvSpPr>
        <p:spPr/>
        <p:txBody>
          <a:bodyPr/>
          <a:lstStyle/>
          <a:p>
            <a:r>
              <a:rPr lang="en-GB"/>
              <a:t>Funding</a:t>
            </a:r>
          </a:p>
        </p:txBody>
      </p:sp>
      <p:sp>
        <p:nvSpPr>
          <p:cNvPr id="3" name="Text Placeholder 2">
            <a:extLst>
              <a:ext uri="{FF2B5EF4-FFF2-40B4-BE49-F238E27FC236}">
                <a16:creationId xmlns:a16="http://schemas.microsoft.com/office/drawing/2014/main" id="{1D64E5E1-E66E-4F97-8597-D222501332E0}"/>
              </a:ext>
            </a:extLst>
          </p:cNvPr>
          <p:cNvSpPr>
            <a:spLocks noGrp="1"/>
          </p:cNvSpPr>
          <p:nvPr>
            <p:ph type="body" idx="1"/>
          </p:nvPr>
        </p:nvSpPr>
        <p:spPr/>
        <p:txBody>
          <a:bodyPr/>
          <a:lstStyle/>
          <a:p>
            <a:r>
              <a:rPr lang="en-GB"/>
              <a:t>The Anticipated Final Cost of the scheme (as set out in OBC) is £161.92m</a:t>
            </a:r>
          </a:p>
          <a:p>
            <a:r>
              <a:rPr lang="en-GB"/>
              <a:t>NCC authorised capital allocation of £27.218m </a:t>
            </a:r>
          </a:p>
          <a:p>
            <a:r>
              <a:rPr lang="en-GB"/>
              <a:t>DfT RNEP contributions of £40.8m</a:t>
            </a:r>
          </a:p>
          <a:p>
            <a:r>
              <a:rPr lang="en-GB"/>
              <a:t>Network Rail CP6 funding of £4.25m</a:t>
            </a:r>
          </a:p>
          <a:p>
            <a:r>
              <a:rPr lang="en-GB"/>
              <a:t>Final Funding Request will be presented on completion of FBC</a:t>
            </a:r>
          </a:p>
        </p:txBody>
      </p:sp>
    </p:spTree>
    <p:extLst>
      <p:ext uri="{BB962C8B-B14F-4D97-AF65-F5344CB8AC3E}">
        <p14:creationId xmlns:p14="http://schemas.microsoft.com/office/powerpoint/2010/main" val="2856531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B3EA-23F9-4EDE-B8A3-42FF8213BCC5}"/>
              </a:ext>
            </a:extLst>
          </p:cNvPr>
          <p:cNvSpPr>
            <a:spLocks noGrp="1"/>
          </p:cNvSpPr>
          <p:nvPr>
            <p:ph type="title"/>
          </p:nvPr>
        </p:nvSpPr>
        <p:spPr/>
        <p:txBody>
          <a:bodyPr/>
          <a:lstStyle/>
          <a:p>
            <a:r>
              <a:rPr lang="en-GB"/>
              <a:t>Funding</a:t>
            </a:r>
          </a:p>
        </p:txBody>
      </p:sp>
      <p:sp>
        <p:nvSpPr>
          <p:cNvPr id="3" name="Text Placeholder 2">
            <a:extLst>
              <a:ext uri="{FF2B5EF4-FFF2-40B4-BE49-F238E27FC236}">
                <a16:creationId xmlns:a16="http://schemas.microsoft.com/office/drawing/2014/main" id="{C5091AFD-3643-427A-BCC9-70A2C012D4A4}"/>
              </a:ext>
            </a:extLst>
          </p:cNvPr>
          <p:cNvSpPr>
            <a:spLocks noGrp="1"/>
          </p:cNvSpPr>
          <p:nvPr>
            <p:ph type="body" idx="1"/>
          </p:nvPr>
        </p:nvSpPr>
        <p:spPr/>
        <p:txBody>
          <a:bodyPr/>
          <a:lstStyle/>
          <a:p>
            <a:r>
              <a:rPr lang="en-GB"/>
              <a:t>Scheme demonstrates very high value for money</a:t>
            </a:r>
          </a:p>
          <a:p>
            <a:r>
              <a:rPr lang="en-GB"/>
              <a:t>The scheme is supported by the DfT and other key partners and has secured significant levels of financial contributions to date</a:t>
            </a:r>
          </a:p>
          <a:p>
            <a:r>
              <a:rPr lang="en-GB"/>
              <a:t>The funding position is thus well advanced and the scheme is clearly capable of being funded.</a:t>
            </a:r>
          </a:p>
        </p:txBody>
      </p:sp>
    </p:spTree>
    <p:extLst>
      <p:ext uri="{BB962C8B-B14F-4D97-AF65-F5344CB8AC3E}">
        <p14:creationId xmlns:p14="http://schemas.microsoft.com/office/powerpoint/2010/main" val="4273333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311706" y="2190070"/>
            <a:ext cx="8520600" cy="763500"/>
          </a:xfrm>
          <a:prstGeom prst="rect">
            <a:avLst/>
          </a:prstGeom>
        </p:spPr>
        <p:txBody>
          <a:bodyPr spcFirstLastPara="1" wrap="square" lIns="85450" tIns="85450" rIns="85450" bIns="85450" anchor="b" anchorCtr="0">
            <a:noAutofit/>
          </a:bodyPr>
          <a:lstStyle/>
          <a:p>
            <a:pPr marL="0" lvl="0" indent="0" algn="ctr" rtl="0">
              <a:spcBef>
                <a:spcPts val="0"/>
              </a:spcBef>
              <a:spcAft>
                <a:spcPts val="0"/>
              </a:spcAft>
              <a:buNone/>
            </a:pPr>
            <a:r>
              <a:rPr lang="en-GB"/>
              <a:t>Summary</a:t>
            </a:r>
            <a:endParaRPr/>
          </a:p>
        </p:txBody>
      </p:sp>
    </p:spTree>
    <p:extLst>
      <p:ext uri="{BB962C8B-B14F-4D97-AF65-F5344CB8AC3E}">
        <p14:creationId xmlns:p14="http://schemas.microsoft.com/office/powerpoint/2010/main" val="214431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0FBF1-D95E-4CB9-A990-48050D5E7F8E}"/>
              </a:ext>
            </a:extLst>
          </p:cNvPr>
          <p:cNvSpPr>
            <a:spLocks noGrp="1"/>
          </p:cNvSpPr>
          <p:nvPr>
            <p:ph type="title"/>
          </p:nvPr>
        </p:nvSpPr>
        <p:spPr/>
        <p:txBody>
          <a:bodyPr/>
          <a:lstStyle/>
          <a:p>
            <a:r>
              <a:rPr lang="en-GB"/>
              <a:t>The Challenge</a:t>
            </a:r>
          </a:p>
        </p:txBody>
      </p:sp>
      <p:sp>
        <p:nvSpPr>
          <p:cNvPr id="3" name="Text Placeholder 2">
            <a:extLst>
              <a:ext uri="{FF2B5EF4-FFF2-40B4-BE49-F238E27FC236}">
                <a16:creationId xmlns:a16="http://schemas.microsoft.com/office/drawing/2014/main" id="{1AB37E2B-FA41-4CE2-ADA9-1A1D6EA7E4D1}"/>
              </a:ext>
            </a:extLst>
          </p:cNvPr>
          <p:cNvSpPr>
            <a:spLocks noGrp="1"/>
          </p:cNvSpPr>
          <p:nvPr>
            <p:ph type="body" idx="1"/>
          </p:nvPr>
        </p:nvSpPr>
        <p:spPr>
          <a:xfrm>
            <a:off x="311699" y="1192815"/>
            <a:ext cx="5705860" cy="2841303"/>
          </a:xfrm>
        </p:spPr>
        <p:txBody>
          <a:bodyPr/>
          <a:lstStyle/>
          <a:p>
            <a:r>
              <a:rPr lang="en-GB"/>
              <a:t>Significant deprivation and long-term unemployment exist along the Northumberland Line corridor</a:t>
            </a:r>
          </a:p>
          <a:p>
            <a:r>
              <a:rPr lang="en-GB"/>
              <a:t>Tyne and Wear is a key destination for employment</a:t>
            </a:r>
          </a:p>
          <a:p>
            <a:r>
              <a:rPr lang="en-GB"/>
              <a:t>Poor transport links compound this problem</a:t>
            </a:r>
          </a:p>
          <a:p>
            <a:endParaRPr lang="en-GB"/>
          </a:p>
        </p:txBody>
      </p:sp>
      <p:pic>
        <p:nvPicPr>
          <p:cNvPr id="2052" name="Picture 4">
            <a:extLst>
              <a:ext uri="{FF2B5EF4-FFF2-40B4-BE49-F238E27FC236}">
                <a16:creationId xmlns:a16="http://schemas.microsoft.com/office/drawing/2014/main" id="{1B8186A2-63B8-4849-91D6-AF57A34E7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202827"/>
            <a:ext cx="306705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7797D40-9FF3-4F15-8DCA-17D338011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3041277"/>
            <a:ext cx="30670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22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1344-FB61-49DD-89E2-69588AF69003}"/>
              </a:ext>
            </a:extLst>
          </p:cNvPr>
          <p:cNvSpPr>
            <a:spLocks noGrp="1"/>
          </p:cNvSpPr>
          <p:nvPr>
            <p:ph type="title"/>
          </p:nvPr>
        </p:nvSpPr>
        <p:spPr/>
        <p:txBody>
          <a:bodyPr/>
          <a:lstStyle/>
          <a:p>
            <a:r>
              <a:rPr lang="en-GB"/>
              <a:t>Summary</a:t>
            </a:r>
          </a:p>
        </p:txBody>
      </p:sp>
      <p:sp>
        <p:nvSpPr>
          <p:cNvPr id="3" name="Text Placeholder 2">
            <a:extLst>
              <a:ext uri="{FF2B5EF4-FFF2-40B4-BE49-F238E27FC236}">
                <a16:creationId xmlns:a16="http://schemas.microsoft.com/office/drawing/2014/main" id="{C99CF407-53E0-4C0D-AC52-0DD15F5BB789}"/>
              </a:ext>
            </a:extLst>
          </p:cNvPr>
          <p:cNvSpPr>
            <a:spLocks noGrp="1"/>
          </p:cNvSpPr>
          <p:nvPr>
            <p:ph type="body" idx="1"/>
          </p:nvPr>
        </p:nvSpPr>
        <p:spPr/>
        <p:txBody>
          <a:bodyPr/>
          <a:lstStyle/>
          <a:p>
            <a:r>
              <a:rPr lang="en-US" b="0" i="0">
                <a:solidFill>
                  <a:srgbClr val="000000"/>
                </a:solidFill>
                <a:effectLst/>
                <a:latin typeface="Arial" panose="020B0604020202020204" pitchFamily="34" charset="0"/>
              </a:rPr>
              <a:t>The need for the Scheme has been fully justified. It has been developed to address a clearly identified need, that being to facilitate economic growth by improving transport connectivity thus reducing traffic congestion and addressing existing issues of social exclusion.</a:t>
            </a:r>
          </a:p>
          <a:p>
            <a:r>
              <a:rPr lang="en-US" b="0" i="0">
                <a:solidFill>
                  <a:srgbClr val="000000"/>
                </a:solidFill>
                <a:effectLst/>
                <a:latin typeface="Arial" panose="020B0604020202020204" pitchFamily="34" charset="0"/>
              </a:rPr>
              <a:t>The business case presents a compelling case for investment representing very high value for money. Significant funding commitments have been secured and the Scheme is ready to proceed. I ask the Inspector to recommend the powers applied for.</a:t>
            </a:r>
            <a:endParaRPr lang="en-GB"/>
          </a:p>
        </p:txBody>
      </p:sp>
    </p:spTree>
    <p:extLst>
      <p:ext uri="{BB962C8B-B14F-4D97-AF65-F5344CB8AC3E}">
        <p14:creationId xmlns:p14="http://schemas.microsoft.com/office/powerpoint/2010/main" val="4162055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84E0-CB61-4A0B-9D07-5D83D8BB5FE5}"/>
              </a:ext>
            </a:extLst>
          </p:cNvPr>
          <p:cNvSpPr>
            <a:spLocks noGrp="1"/>
          </p:cNvSpPr>
          <p:nvPr>
            <p:ph type="title"/>
          </p:nvPr>
        </p:nvSpPr>
        <p:spPr/>
        <p:txBody>
          <a:bodyPr/>
          <a:lstStyle/>
          <a:p>
            <a:r>
              <a:rPr lang="en-GB"/>
              <a:t>Key Problems</a:t>
            </a:r>
          </a:p>
        </p:txBody>
      </p:sp>
      <p:sp>
        <p:nvSpPr>
          <p:cNvPr id="3" name="Text Placeholder 2">
            <a:extLst>
              <a:ext uri="{FF2B5EF4-FFF2-40B4-BE49-F238E27FC236}">
                <a16:creationId xmlns:a16="http://schemas.microsoft.com/office/drawing/2014/main" id="{4122246B-35E7-4952-990E-1288A8046E8A}"/>
              </a:ext>
            </a:extLst>
          </p:cNvPr>
          <p:cNvSpPr>
            <a:spLocks noGrp="1"/>
          </p:cNvSpPr>
          <p:nvPr>
            <p:ph type="body" idx="1"/>
          </p:nvPr>
        </p:nvSpPr>
        <p:spPr/>
        <p:txBody>
          <a:bodyPr/>
          <a:lstStyle/>
          <a:p>
            <a:r>
              <a:rPr lang="en-US">
                <a:latin typeface="Arial" panose="020B0604020202020204" pitchFamily="34" charset="0"/>
              </a:rPr>
              <a:t>S</a:t>
            </a:r>
            <a:r>
              <a:rPr lang="en-US" b="0" i="0" u="none" strike="noStrike">
                <a:solidFill>
                  <a:srgbClr val="000000"/>
                </a:solidFill>
                <a:effectLst/>
                <a:latin typeface="Arial" panose="020B0604020202020204" pitchFamily="34" charset="0"/>
              </a:rPr>
              <a:t>ocial deprivation -  particularly at northern end of the line</a:t>
            </a:r>
            <a:endParaRPr lang="en-GB"/>
          </a:p>
          <a:p>
            <a:r>
              <a:rPr lang="en-GB"/>
              <a:t>Car Ownership – forecast to increase, further highway congestion</a:t>
            </a:r>
          </a:p>
          <a:p>
            <a:r>
              <a:rPr lang="en-GB"/>
              <a:t>Mode Share – private motor car usage higher than the national average</a:t>
            </a:r>
          </a:p>
          <a:p>
            <a:r>
              <a:rPr lang="en-GB"/>
              <a:t>Links of Economic Importance – uncompetitive journey times by public transport</a:t>
            </a:r>
          </a:p>
          <a:p>
            <a:r>
              <a:rPr lang="en-GB"/>
              <a:t>Accessibility – lack of public transport options</a:t>
            </a:r>
          </a:p>
          <a:p>
            <a:r>
              <a:rPr lang="en-GB"/>
              <a:t>Air Quality</a:t>
            </a:r>
          </a:p>
          <a:p>
            <a:r>
              <a:rPr lang="en-GB"/>
              <a:t>Housing – consistent under delivery of housing across South East Northumberland</a:t>
            </a:r>
          </a:p>
        </p:txBody>
      </p:sp>
    </p:spTree>
    <p:extLst>
      <p:ext uri="{BB962C8B-B14F-4D97-AF65-F5344CB8AC3E}">
        <p14:creationId xmlns:p14="http://schemas.microsoft.com/office/powerpoint/2010/main" val="1347197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9BB0-FB3A-48F2-9EB1-99D6E5CB7B73}"/>
              </a:ext>
            </a:extLst>
          </p:cNvPr>
          <p:cNvSpPr>
            <a:spLocks noGrp="1"/>
          </p:cNvSpPr>
          <p:nvPr>
            <p:ph type="title"/>
          </p:nvPr>
        </p:nvSpPr>
        <p:spPr/>
        <p:txBody>
          <a:bodyPr/>
          <a:lstStyle/>
          <a:p>
            <a:r>
              <a:rPr lang="en-GB"/>
              <a:t>Regional Social Deprivation </a:t>
            </a:r>
            <a:r>
              <a:rPr lang="en-GB" sz="1400"/>
              <a:t>(2011 Census)</a:t>
            </a:r>
          </a:p>
        </p:txBody>
      </p:sp>
      <p:sp>
        <p:nvSpPr>
          <p:cNvPr id="3" name="Text Placeholder 2">
            <a:extLst>
              <a:ext uri="{FF2B5EF4-FFF2-40B4-BE49-F238E27FC236}">
                <a16:creationId xmlns:a16="http://schemas.microsoft.com/office/drawing/2014/main" id="{C5DCACE8-F3EC-4E65-AED1-B12662D8D85F}"/>
              </a:ext>
            </a:extLst>
          </p:cNvPr>
          <p:cNvSpPr>
            <a:spLocks noGrp="1"/>
          </p:cNvSpPr>
          <p:nvPr>
            <p:ph type="body" idx="1"/>
          </p:nvPr>
        </p:nvSpPr>
        <p:spPr/>
        <p:txBody>
          <a:bodyPr/>
          <a:lstStyle/>
          <a:p>
            <a:endParaRPr lang="en-GB"/>
          </a:p>
        </p:txBody>
      </p:sp>
      <p:graphicFrame>
        <p:nvGraphicFramePr>
          <p:cNvPr id="6" name="Table 6">
            <a:extLst>
              <a:ext uri="{FF2B5EF4-FFF2-40B4-BE49-F238E27FC236}">
                <a16:creationId xmlns:a16="http://schemas.microsoft.com/office/drawing/2014/main" id="{EB9D23B2-6793-48A6-9F03-573537747AC0}"/>
              </a:ext>
            </a:extLst>
          </p:cNvPr>
          <p:cNvGraphicFramePr>
            <a:graphicFrameLocks noGrp="1"/>
          </p:cNvGraphicFramePr>
          <p:nvPr>
            <p:extLst>
              <p:ext uri="{D42A27DB-BD31-4B8C-83A1-F6EECF244321}">
                <p14:modId xmlns:p14="http://schemas.microsoft.com/office/powerpoint/2010/main" val="3601065747"/>
              </p:ext>
            </p:extLst>
          </p:nvPr>
        </p:nvGraphicFramePr>
        <p:xfrm>
          <a:off x="311700" y="1017725"/>
          <a:ext cx="8275090" cy="3009120"/>
        </p:xfrm>
        <a:graphic>
          <a:graphicData uri="http://schemas.openxmlformats.org/drawingml/2006/table">
            <a:tbl>
              <a:tblPr firstRow="1" bandRow="1">
                <a:tableStyleId>{5C22544A-7EE6-4342-B048-85BDC9FD1C3A}</a:tableStyleId>
              </a:tblPr>
              <a:tblGrid>
                <a:gridCol w="2302913">
                  <a:extLst>
                    <a:ext uri="{9D8B030D-6E8A-4147-A177-3AD203B41FA5}">
                      <a16:colId xmlns:a16="http://schemas.microsoft.com/office/drawing/2014/main" val="2402903212"/>
                    </a:ext>
                  </a:extLst>
                </a:gridCol>
                <a:gridCol w="2085975">
                  <a:extLst>
                    <a:ext uri="{9D8B030D-6E8A-4147-A177-3AD203B41FA5}">
                      <a16:colId xmlns:a16="http://schemas.microsoft.com/office/drawing/2014/main" val="3027975956"/>
                    </a:ext>
                  </a:extLst>
                </a:gridCol>
                <a:gridCol w="1371600">
                  <a:extLst>
                    <a:ext uri="{9D8B030D-6E8A-4147-A177-3AD203B41FA5}">
                      <a16:colId xmlns:a16="http://schemas.microsoft.com/office/drawing/2014/main" val="2532481649"/>
                    </a:ext>
                  </a:extLst>
                </a:gridCol>
                <a:gridCol w="1428750">
                  <a:extLst>
                    <a:ext uri="{9D8B030D-6E8A-4147-A177-3AD203B41FA5}">
                      <a16:colId xmlns:a16="http://schemas.microsoft.com/office/drawing/2014/main" val="433468065"/>
                    </a:ext>
                  </a:extLst>
                </a:gridCol>
                <a:gridCol w="1085852">
                  <a:extLst>
                    <a:ext uri="{9D8B030D-6E8A-4147-A177-3AD203B41FA5}">
                      <a16:colId xmlns:a16="http://schemas.microsoft.com/office/drawing/2014/main" val="3873382251"/>
                    </a:ext>
                  </a:extLst>
                </a:gridCol>
              </a:tblGrid>
              <a:tr h="569400">
                <a:tc>
                  <a:txBody>
                    <a:bodyPr/>
                    <a:lstStyle/>
                    <a:p>
                      <a:r>
                        <a:rPr lang="en-GB"/>
                        <a:t>Factor</a:t>
                      </a:r>
                    </a:p>
                  </a:txBody>
                  <a:tcPr/>
                </a:tc>
                <a:tc>
                  <a:txBody>
                    <a:bodyPr/>
                    <a:lstStyle/>
                    <a:p>
                      <a:r>
                        <a:rPr lang="en-GB"/>
                        <a:t>Base</a:t>
                      </a:r>
                    </a:p>
                  </a:txBody>
                  <a:tcPr/>
                </a:tc>
                <a:tc>
                  <a:txBody>
                    <a:bodyPr/>
                    <a:lstStyle/>
                    <a:p>
                      <a:r>
                        <a:rPr lang="en-GB"/>
                        <a:t>Wansbeck</a:t>
                      </a:r>
                    </a:p>
                  </a:txBody>
                  <a:tcPr/>
                </a:tc>
                <a:tc>
                  <a:txBody>
                    <a:bodyPr/>
                    <a:lstStyle/>
                    <a:p>
                      <a:r>
                        <a:rPr lang="en-GB"/>
                        <a:t>North East</a:t>
                      </a:r>
                    </a:p>
                  </a:txBody>
                  <a:tcPr/>
                </a:tc>
                <a:tc>
                  <a:txBody>
                    <a:bodyPr/>
                    <a:lstStyle/>
                    <a:p>
                      <a:r>
                        <a:rPr lang="en-GB"/>
                        <a:t>England</a:t>
                      </a:r>
                    </a:p>
                  </a:txBody>
                  <a:tcPr/>
                </a:tc>
                <a:extLst>
                  <a:ext uri="{0D108BD9-81ED-4DB2-BD59-A6C34878D82A}">
                    <a16:rowId xmlns:a16="http://schemas.microsoft.com/office/drawing/2014/main" val="1045840779"/>
                  </a:ext>
                </a:extLst>
              </a:tr>
              <a:tr h="569400">
                <a:tc>
                  <a:txBody>
                    <a:bodyPr/>
                    <a:lstStyle/>
                    <a:p>
                      <a:r>
                        <a:rPr lang="en-GB"/>
                        <a:t>People not in good health</a:t>
                      </a:r>
                    </a:p>
                  </a:txBody>
                  <a:tcPr/>
                </a:tc>
                <a:tc>
                  <a:txBody>
                    <a:bodyPr/>
                    <a:lstStyle/>
                    <a:p>
                      <a:r>
                        <a:rPr lang="en-GB"/>
                        <a:t>Resident population (%)</a:t>
                      </a:r>
                    </a:p>
                  </a:txBody>
                  <a:tcPr/>
                </a:tc>
                <a:tc>
                  <a:txBody>
                    <a:bodyPr/>
                    <a:lstStyle/>
                    <a:p>
                      <a:pPr algn="ctr"/>
                      <a:r>
                        <a:rPr lang="en-GB"/>
                        <a:t>8.3</a:t>
                      </a:r>
                    </a:p>
                  </a:txBody>
                  <a:tcPr/>
                </a:tc>
                <a:tc>
                  <a:txBody>
                    <a:bodyPr/>
                    <a:lstStyle/>
                    <a:p>
                      <a:pPr algn="ctr"/>
                      <a:r>
                        <a:rPr lang="en-GB"/>
                        <a:t>7.4</a:t>
                      </a:r>
                    </a:p>
                  </a:txBody>
                  <a:tcPr/>
                </a:tc>
                <a:tc>
                  <a:txBody>
                    <a:bodyPr/>
                    <a:lstStyle/>
                    <a:p>
                      <a:pPr algn="ctr"/>
                      <a:r>
                        <a:rPr lang="en-GB"/>
                        <a:t>5.5</a:t>
                      </a:r>
                    </a:p>
                  </a:txBody>
                  <a:tcPr/>
                </a:tc>
                <a:extLst>
                  <a:ext uri="{0D108BD9-81ED-4DB2-BD59-A6C34878D82A}">
                    <a16:rowId xmlns:a16="http://schemas.microsoft.com/office/drawing/2014/main" val="1789604606"/>
                  </a:ext>
                </a:extLst>
              </a:tr>
              <a:tr h="569400">
                <a:tc>
                  <a:txBody>
                    <a:bodyPr/>
                    <a:lstStyle/>
                    <a:p>
                      <a:r>
                        <a:rPr lang="en-GB"/>
                        <a:t>People with limiting long term illness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t>Resident population (%)</a:t>
                      </a:r>
                    </a:p>
                    <a:p>
                      <a:endParaRPr lang="en-GB"/>
                    </a:p>
                  </a:txBody>
                  <a:tcPr/>
                </a:tc>
                <a:tc>
                  <a:txBody>
                    <a:bodyPr/>
                    <a:lstStyle/>
                    <a:p>
                      <a:pPr algn="ctr"/>
                      <a:r>
                        <a:rPr lang="en-GB"/>
                        <a:t>23.4</a:t>
                      </a:r>
                    </a:p>
                  </a:txBody>
                  <a:tcPr/>
                </a:tc>
                <a:tc>
                  <a:txBody>
                    <a:bodyPr/>
                    <a:lstStyle/>
                    <a:p>
                      <a:pPr algn="ctr"/>
                      <a:r>
                        <a:rPr lang="en-GB"/>
                        <a:t>21.6</a:t>
                      </a:r>
                    </a:p>
                  </a:txBody>
                  <a:tcPr/>
                </a:tc>
                <a:tc>
                  <a:txBody>
                    <a:bodyPr/>
                    <a:lstStyle/>
                    <a:p>
                      <a:pPr algn="ctr"/>
                      <a:r>
                        <a:rPr lang="en-GB"/>
                        <a:t>17.6</a:t>
                      </a:r>
                    </a:p>
                  </a:txBody>
                  <a:tcPr/>
                </a:tc>
                <a:extLst>
                  <a:ext uri="{0D108BD9-81ED-4DB2-BD59-A6C34878D82A}">
                    <a16:rowId xmlns:a16="http://schemas.microsoft.com/office/drawing/2014/main" val="1107173004"/>
                  </a:ext>
                </a:extLst>
              </a:tr>
              <a:tr h="569400">
                <a:tc>
                  <a:txBody>
                    <a:bodyPr/>
                    <a:lstStyle/>
                    <a:p>
                      <a:r>
                        <a:rPr lang="en-GB"/>
                        <a:t>Residents with no qualifications</a:t>
                      </a:r>
                    </a:p>
                  </a:txBody>
                  <a:tcPr/>
                </a:tc>
                <a:tc>
                  <a:txBody>
                    <a:bodyPr/>
                    <a:lstStyle/>
                    <a:p>
                      <a:r>
                        <a:rPr lang="en-GB"/>
                        <a:t>Working Age Population (%)</a:t>
                      </a:r>
                    </a:p>
                  </a:txBody>
                  <a:tcPr/>
                </a:tc>
                <a:tc>
                  <a:txBody>
                    <a:bodyPr/>
                    <a:lstStyle/>
                    <a:p>
                      <a:pPr algn="ctr"/>
                      <a:r>
                        <a:rPr lang="en-GB"/>
                        <a:t>18.8</a:t>
                      </a:r>
                    </a:p>
                  </a:txBody>
                  <a:tcPr/>
                </a:tc>
                <a:tc>
                  <a:txBody>
                    <a:bodyPr/>
                    <a:lstStyle/>
                    <a:p>
                      <a:pPr algn="ctr"/>
                      <a:r>
                        <a:rPr lang="en-GB"/>
                        <a:t>17.8</a:t>
                      </a:r>
                    </a:p>
                  </a:txBody>
                  <a:tcPr/>
                </a:tc>
                <a:tc>
                  <a:txBody>
                    <a:bodyPr/>
                    <a:lstStyle/>
                    <a:p>
                      <a:pPr algn="ctr"/>
                      <a:r>
                        <a:rPr lang="en-GB"/>
                        <a:t>14.8</a:t>
                      </a:r>
                    </a:p>
                  </a:txBody>
                  <a:tcPr/>
                </a:tc>
                <a:extLst>
                  <a:ext uri="{0D108BD9-81ED-4DB2-BD59-A6C34878D82A}">
                    <a16:rowId xmlns:a16="http://schemas.microsoft.com/office/drawing/2014/main" val="2156268620"/>
                  </a:ext>
                </a:extLst>
              </a:tr>
              <a:tr h="569400">
                <a:tc>
                  <a:txBody>
                    <a:bodyPr/>
                    <a:lstStyle/>
                    <a:p>
                      <a:r>
                        <a:rPr lang="en-GB"/>
                        <a:t>Population living in local authority or other social housing rented properties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t>Working Age Population (%)</a:t>
                      </a:r>
                    </a:p>
                    <a:p>
                      <a:endParaRPr lang="en-GB"/>
                    </a:p>
                  </a:txBody>
                  <a:tcPr/>
                </a:tc>
                <a:tc>
                  <a:txBody>
                    <a:bodyPr/>
                    <a:lstStyle/>
                    <a:p>
                      <a:pPr algn="ctr"/>
                      <a:r>
                        <a:rPr lang="en-GB"/>
                        <a:t>22.5</a:t>
                      </a:r>
                    </a:p>
                  </a:txBody>
                  <a:tcPr/>
                </a:tc>
                <a:tc>
                  <a:txBody>
                    <a:bodyPr/>
                    <a:lstStyle/>
                    <a:p>
                      <a:pPr algn="ctr"/>
                      <a:r>
                        <a:rPr lang="en-GB"/>
                        <a:t>23</a:t>
                      </a:r>
                    </a:p>
                  </a:txBody>
                  <a:tcPr/>
                </a:tc>
                <a:tc>
                  <a:txBody>
                    <a:bodyPr/>
                    <a:lstStyle/>
                    <a:p>
                      <a:pPr algn="ctr"/>
                      <a:r>
                        <a:rPr lang="en-GB"/>
                        <a:t>17.7</a:t>
                      </a:r>
                    </a:p>
                  </a:txBody>
                  <a:tcPr/>
                </a:tc>
                <a:extLst>
                  <a:ext uri="{0D108BD9-81ED-4DB2-BD59-A6C34878D82A}">
                    <a16:rowId xmlns:a16="http://schemas.microsoft.com/office/drawing/2014/main" val="2217579198"/>
                  </a:ext>
                </a:extLst>
              </a:tr>
            </a:tbl>
          </a:graphicData>
        </a:graphic>
      </p:graphicFrame>
    </p:spTree>
    <p:extLst>
      <p:ext uri="{BB962C8B-B14F-4D97-AF65-F5344CB8AC3E}">
        <p14:creationId xmlns:p14="http://schemas.microsoft.com/office/powerpoint/2010/main" val="946371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422B-BCAF-4DD8-910E-F27FA29532E8}"/>
              </a:ext>
            </a:extLst>
          </p:cNvPr>
          <p:cNvSpPr>
            <a:spLocks noGrp="1"/>
          </p:cNvSpPr>
          <p:nvPr>
            <p:ph type="title"/>
          </p:nvPr>
        </p:nvSpPr>
        <p:spPr/>
        <p:txBody>
          <a:bodyPr/>
          <a:lstStyle/>
          <a:p>
            <a:r>
              <a:rPr lang="en-GB" sz="2400" kern="900">
                <a:effectLst/>
                <a:latin typeface="AECOM Sans"/>
                <a:ea typeface="Arial" panose="020B0604020202020204" pitchFamily="34" charset="0"/>
                <a:cs typeface="Times New Roman" panose="02020603050405020304" pitchFamily="18" charset="0"/>
              </a:rPr>
              <a:t>Households that do not own a car </a:t>
            </a:r>
            <a:r>
              <a:rPr lang="en-GB" sz="1400" kern="900">
                <a:effectLst/>
                <a:latin typeface="AECOM Sans"/>
                <a:ea typeface="Arial" panose="020B0604020202020204" pitchFamily="34" charset="0"/>
                <a:cs typeface="Times New Roman" panose="02020603050405020304" pitchFamily="18" charset="0"/>
              </a:rPr>
              <a:t>(2011 Census)</a:t>
            </a:r>
            <a:endParaRPr lang="en-GB" sz="1400"/>
          </a:p>
        </p:txBody>
      </p:sp>
      <p:graphicFrame>
        <p:nvGraphicFramePr>
          <p:cNvPr id="4" name="Chart 3">
            <a:extLst>
              <a:ext uri="{FF2B5EF4-FFF2-40B4-BE49-F238E27FC236}">
                <a16:creationId xmlns:a16="http://schemas.microsoft.com/office/drawing/2014/main" id="{11882C6E-77CD-4C59-AA84-FA0F190F4DC5}"/>
              </a:ext>
            </a:extLst>
          </p:cNvPr>
          <p:cNvGraphicFramePr/>
          <p:nvPr>
            <p:extLst>
              <p:ext uri="{D42A27DB-BD31-4B8C-83A1-F6EECF244321}">
                <p14:modId xmlns:p14="http://schemas.microsoft.com/office/powerpoint/2010/main" val="2455589081"/>
              </p:ext>
            </p:extLst>
          </p:nvPr>
        </p:nvGraphicFramePr>
        <p:xfrm>
          <a:off x="653255" y="844618"/>
          <a:ext cx="6076157" cy="36273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455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C4713-A480-406C-AB90-5D556D7BB138}"/>
              </a:ext>
            </a:extLst>
          </p:cNvPr>
          <p:cNvSpPr>
            <a:spLocks noGrp="1"/>
          </p:cNvSpPr>
          <p:nvPr>
            <p:ph type="title"/>
          </p:nvPr>
        </p:nvSpPr>
        <p:spPr/>
        <p:txBody>
          <a:bodyPr/>
          <a:lstStyle/>
          <a:p>
            <a:r>
              <a:rPr kumimoji="0" lang="en-GB" altLang="en-US" sz="2400" i="0" u="none" strike="noStrike" cap="none" normalizeH="0" baseline="0" bmk="_Toc27144317">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Journey Times to Key Employment Sites (AM Peak)</a:t>
            </a:r>
            <a:endParaRPr lang="en-GB" sz="2400">
              <a:solidFill>
                <a:schemeClr val="tx1"/>
              </a:solidFill>
            </a:endParaRPr>
          </a:p>
        </p:txBody>
      </p:sp>
      <p:graphicFrame>
        <p:nvGraphicFramePr>
          <p:cNvPr id="4" name="Table 3">
            <a:extLst>
              <a:ext uri="{FF2B5EF4-FFF2-40B4-BE49-F238E27FC236}">
                <a16:creationId xmlns:a16="http://schemas.microsoft.com/office/drawing/2014/main" id="{C14D5B82-7415-4090-B18D-9EECED10BA83}"/>
              </a:ext>
            </a:extLst>
          </p:cNvPr>
          <p:cNvGraphicFramePr>
            <a:graphicFrameLocks noGrp="1"/>
          </p:cNvGraphicFramePr>
          <p:nvPr>
            <p:extLst>
              <p:ext uri="{D42A27DB-BD31-4B8C-83A1-F6EECF244321}">
                <p14:modId xmlns:p14="http://schemas.microsoft.com/office/powerpoint/2010/main" val="146446384"/>
              </p:ext>
            </p:extLst>
          </p:nvPr>
        </p:nvGraphicFramePr>
        <p:xfrm>
          <a:off x="558164" y="1017724"/>
          <a:ext cx="6649879" cy="2993458"/>
        </p:xfrm>
        <a:graphic>
          <a:graphicData uri="http://schemas.openxmlformats.org/drawingml/2006/table">
            <a:tbl>
              <a:tblPr firstRow="1" firstCol="1" bandRow="1">
                <a:tableStyleId>{5C22544A-7EE6-4342-B048-85BDC9FD1C3A}</a:tableStyleId>
              </a:tblPr>
              <a:tblGrid>
                <a:gridCol w="1033257">
                  <a:extLst>
                    <a:ext uri="{9D8B030D-6E8A-4147-A177-3AD203B41FA5}">
                      <a16:colId xmlns:a16="http://schemas.microsoft.com/office/drawing/2014/main" val="3157796537"/>
                    </a:ext>
                  </a:extLst>
                </a:gridCol>
                <a:gridCol w="1404346">
                  <a:extLst>
                    <a:ext uri="{9D8B030D-6E8A-4147-A177-3AD203B41FA5}">
                      <a16:colId xmlns:a16="http://schemas.microsoft.com/office/drawing/2014/main" val="1296011866"/>
                    </a:ext>
                  </a:extLst>
                </a:gridCol>
                <a:gridCol w="1404346">
                  <a:extLst>
                    <a:ext uri="{9D8B030D-6E8A-4147-A177-3AD203B41FA5}">
                      <a16:colId xmlns:a16="http://schemas.microsoft.com/office/drawing/2014/main" val="3897582587"/>
                    </a:ext>
                  </a:extLst>
                </a:gridCol>
                <a:gridCol w="1404346">
                  <a:extLst>
                    <a:ext uri="{9D8B030D-6E8A-4147-A177-3AD203B41FA5}">
                      <a16:colId xmlns:a16="http://schemas.microsoft.com/office/drawing/2014/main" val="1142809140"/>
                    </a:ext>
                  </a:extLst>
                </a:gridCol>
                <a:gridCol w="1403584">
                  <a:extLst>
                    <a:ext uri="{9D8B030D-6E8A-4147-A177-3AD203B41FA5}">
                      <a16:colId xmlns:a16="http://schemas.microsoft.com/office/drawing/2014/main" val="3553072881"/>
                    </a:ext>
                  </a:extLst>
                </a:gridCol>
              </a:tblGrid>
              <a:tr h="252238">
                <a:tc>
                  <a:txBody>
                    <a:bodyPr/>
                    <a:lstStyle/>
                    <a:p>
                      <a:pPr>
                        <a:lnSpc>
                          <a:spcPts val="1200"/>
                        </a:lnSpc>
                        <a:spcAft>
                          <a:spcPts val="900"/>
                        </a:spcAft>
                        <a:tabLst>
                          <a:tab pos="180340" algn="l"/>
                        </a:tabLst>
                      </a:pPr>
                      <a:r>
                        <a:rPr lang="en-GB" sz="1000" kern="900">
                          <a:effectLst/>
                        </a:rPr>
                        <a:t>Origin</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nSpc>
                          <a:spcPts val="1200"/>
                        </a:lnSpc>
                        <a:spcAft>
                          <a:spcPts val="900"/>
                        </a:spcAft>
                        <a:tabLst>
                          <a:tab pos="180340" algn="l"/>
                        </a:tabLst>
                      </a:pPr>
                      <a:r>
                        <a:rPr lang="en-GB" sz="1000" kern="900">
                          <a:effectLst/>
                        </a:rPr>
                        <a:t>Destination</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GB" sz="1000" kern="900">
                          <a:effectLst/>
                        </a:rPr>
                        <a:t>Bus Time (mins)</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GB" sz="1000" kern="900">
                          <a:effectLst/>
                        </a:rPr>
                        <a:t>Car Time (mins)</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GB" sz="1000" kern="900">
                          <a:effectLst/>
                        </a:rPr>
                        <a:t>Distance (miles)</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1985576944"/>
                  </a:ext>
                </a:extLst>
              </a:tr>
              <a:tr h="240394">
                <a:tc>
                  <a:txBody>
                    <a:bodyPr/>
                    <a:lstStyle/>
                    <a:p>
                      <a:pPr algn="just">
                        <a:lnSpc>
                          <a:spcPts val="1200"/>
                        </a:lnSpc>
                        <a:spcAft>
                          <a:spcPts val="900"/>
                        </a:spcAft>
                        <a:tabLst>
                          <a:tab pos="180340" algn="l"/>
                        </a:tabLst>
                      </a:pPr>
                      <a:r>
                        <a:rPr lang="en-US" sz="900" kern="900">
                          <a:effectLst/>
                        </a:rPr>
                        <a:t>Blyth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Newcastle city centre</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65</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30</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14.8</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3680997029"/>
                  </a:ext>
                </a:extLst>
              </a:tr>
              <a:tr h="240394">
                <a:tc>
                  <a:txBody>
                    <a:bodyPr/>
                    <a:lstStyle/>
                    <a:p>
                      <a:pPr algn="just">
                        <a:lnSpc>
                          <a:spcPts val="1200"/>
                        </a:lnSpc>
                        <a:spcAft>
                          <a:spcPts val="900"/>
                        </a:spcAft>
                        <a:tabLst>
                          <a:tab pos="180340" algn="l"/>
                        </a:tabLst>
                      </a:pPr>
                      <a:r>
                        <a:rPr lang="en-US" sz="900" kern="900">
                          <a:effectLst/>
                        </a:rPr>
                        <a:t>Blyth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Team Valley</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90</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40</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22.6</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3862538372"/>
                  </a:ext>
                </a:extLst>
              </a:tr>
              <a:tr h="240394">
                <a:tc>
                  <a:txBody>
                    <a:bodyPr/>
                    <a:lstStyle/>
                    <a:p>
                      <a:pPr algn="just">
                        <a:lnSpc>
                          <a:spcPts val="1200"/>
                        </a:lnSpc>
                        <a:spcAft>
                          <a:spcPts val="900"/>
                        </a:spcAft>
                        <a:tabLst>
                          <a:tab pos="180340" algn="l"/>
                        </a:tabLst>
                      </a:pPr>
                      <a:r>
                        <a:rPr lang="en-US" sz="900" kern="900">
                          <a:effectLst/>
                        </a:rPr>
                        <a:t>Blyth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Metrocentre</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85</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35</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18.9</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1069574048"/>
                  </a:ext>
                </a:extLst>
              </a:tr>
              <a:tr h="240394">
                <a:tc>
                  <a:txBody>
                    <a:bodyPr/>
                    <a:lstStyle/>
                    <a:p>
                      <a:pPr algn="just">
                        <a:lnSpc>
                          <a:spcPts val="1200"/>
                        </a:lnSpc>
                        <a:spcAft>
                          <a:spcPts val="900"/>
                        </a:spcAft>
                        <a:tabLst>
                          <a:tab pos="180340" algn="l"/>
                        </a:tabLst>
                      </a:pPr>
                      <a:r>
                        <a:rPr lang="en-US" sz="900" kern="900">
                          <a:effectLst/>
                        </a:rPr>
                        <a:t>Blyth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Cobalt Business Park</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46</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18</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9.1</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53926592"/>
                  </a:ext>
                </a:extLst>
              </a:tr>
              <a:tr h="444911">
                <a:tc>
                  <a:txBody>
                    <a:bodyPr/>
                    <a:lstStyle/>
                    <a:p>
                      <a:pPr algn="just">
                        <a:lnSpc>
                          <a:spcPts val="1200"/>
                        </a:lnSpc>
                        <a:spcAft>
                          <a:spcPts val="900"/>
                        </a:spcAft>
                        <a:tabLst>
                          <a:tab pos="180340" algn="l"/>
                        </a:tabLst>
                      </a:pPr>
                      <a:r>
                        <a:rPr lang="en-US" sz="900" kern="900">
                          <a:effectLst/>
                        </a:rPr>
                        <a:t>Ashington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Newcastle city centre</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64</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35</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18.3</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2065798255"/>
                  </a:ext>
                </a:extLst>
              </a:tr>
              <a:tr h="444911">
                <a:tc>
                  <a:txBody>
                    <a:bodyPr/>
                    <a:lstStyle/>
                    <a:p>
                      <a:pPr algn="just">
                        <a:lnSpc>
                          <a:spcPts val="1200"/>
                        </a:lnSpc>
                        <a:spcAft>
                          <a:spcPts val="900"/>
                        </a:spcAft>
                        <a:tabLst>
                          <a:tab pos="180340" algn="l"/>
                        </a:tabLst>
                      </a:pPr>
                      <a:r>
                        <a:rPr lang="en-US" sz="900" kern="900">
                          <a:effectLst/>
                        </a:rPr>
                        <a:t>Ashington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Team Valley</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88</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40</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26.2</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3553041461"/>
                  </a:ext>
                </a:extLst>
              </a:tr>
              <a:tr h="444911">
                <a:tc>
                  <a:txBody>
                    <a:bodyPr/>
                    <a:lstStyle/>
                    <a:p>
                      <a:pPr algn="just">
                        <a:lnSpc>
                          <a:spcPts val="1200"/>
                        </a:lnSpc>
                        <a:spcAft>
                          <a:spcPts val="900"/>
                        </a:spcAft>
                        <a:tabLst>
                          <a:tab pos="180340" algn="l"/>
                        </a:tabLst>
                      </a:pPr>
                      <a:r>
                        <a:rPr lang="en-US" sz="900" kern="900">
                          <a:effectLst/>
                        </a:rPr>
                        <a:t>Ashington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Metrocentre</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94</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35</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22.5</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488447992"/>
                  </a:ext>
                </a:extLst>
              </a:tr>
              <a:tr h="444911">
                <a:tc>
                  <a:txBody>
                    <a:bodyPr/>
                    <a:lstStyle/>
                    <a:p>
                      <a:pPr algn="just">
                        <a:lnSpc>
                          <a:spcPts val="1200"/>
                        </a:lnSpc>
                        <a:spcAft>
                          <a:spcPts val="900"/>
                        </a:spcAft>
                        <a:tabLst>
                          <a:tab pos="180340" algn="l"/>
                        </a:tabLst>
                      </a:pPr>
                      <a:r>
                        <a:rPr lang="en-US" sz="900" kern="900">
                          <a:effectLst/>
                        </a:rPr>
                        <a:t>Ashington (Central)</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just">
                        <a:lnSpc>
                          <a:spcPts val="1200"/>
                        </a:lnSpc>
                        <a:spcAft>
                          <a:spcPts val="900"/>
                        </a:spcAft>
                        <a:tabLst>
                          <a:tab pos="180340" algn="l"/>
                        </a:tabLst>
                      </a:pPr>
                      <a:r>
                        <a:rPr lang="en-US" sz="900" kern="900">
                          <a:effectLst/>
                        </a:rPr>
                        <a:t>Cobalt Business Park</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72</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20</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tc>
                  <a:txBody>
                    <a:bodyPr/>
                    <a:lstStyle/>
                    <a:p>
                      <a:pPr algn="ctr">
                        <a:lnSpc>
                          <a:spcPts val="1200"/>
                        </a:lnSpc>
                        <a:spcAft>
                          <a:spcPts val="900"/>
                        </a:spcAft>
                        <a:tabLst>
                          <a:tab pos="180340" algn="l"/>
                        </a:tabLst>
                      </a:pPr>
                      <a:r>
                        <a:rPr lang="en-US" sz="900" kern="900">
                          <a:effectLst/>
                        </a:rPr>
                        <a:t>14.7</a:t>
                      </a:r>
                      <a:endParaRPr lang="en-GB" sz="1000" kern="900">
                        <a:effectLst/>
                        <a:latin typeface="AECOM Sans"/>
                        <a:ea typeface="Arial" panose="020B0604020202020204" pitchFamily="34" charset="0"/>
                        <a:cs typeface="Times New Roman" panose="02020603050405020304" pitchFamily="18" charset="0"/>
                      </a:endParaRPr>
                    </a:p>
                  </a:txBody>
                  <a:tcPr marL="0" marR="71755" marT="17780" marB="17780"/>
                </a:tc>
                <a:extLst>
                  <a:ext uri="{0D108BD9-81ED-4DB2-BD59-A6C34878D82A}">
                    <a16:rowId xmlns:a16="http://schemas.microsoft.com/office/drawing/2014/main" val="2740101952"/>
                  </a:ext>
                </a:extLst>
              </a:tr>
            </a:tbl>
          </a:graphicData>
        </a:graphic>
      </p:graphicFrame>
      <p:sp>
        <p:nvSpPr>
          <p:cNvPr id="5" name="Rectangle 1">
            <a:extLst>
              <a:ext uri="{FF2B5EF4-FFF2-40B4-BE49-F238E27FC236}">
                <a16:creationId xmlns:a16="http://schemas.microsoft.com/office/drawing/2014/main" id="{45C1FE0B-8EA0-48CA-97E3-5288BB95BB9C}"/>
              </a:ext>
            </a:extLst>
          </p:cNvPr>
          <p:cNvSpPr>
            <a:spLocks noGrp="1" noChangeArrowheads="1"/>
          </p:cNvSpPr>
          <p:nvPr>
            <p:ph type="body" idx="1"/>
          </p:nvPr>
        </p:nvSpPr>
        <p:spPr bwMode="auto">
          <a:xfrm>
            <a:off x="311700" y="4206164"/>
            <a:ext cx="718498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180975"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180975"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180975"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180975"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180975"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180975"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180975"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1200" b="0" i="1" u="none" strike="noStrike" cap="none" normalizeH="0" baseline="0">
                <a:ln>
                  <a:noFill/>
                </a:ln>
                <a:solidFill>
                  <a:schemeClr val="tx1"/>
                </a:solidFill>
                <a:effectLst/>
                <a:latin typeface="AECOM Sans"/>
                <a:ea typeface="Arial" panose="020B0604020202020204" pitchFamily="34" charset="0"/>
                <a:cs typeface="Times New Roman" panose="02020603050405020304" pitchFamily="18" charset="0"/>
              </a:rPr>
              <a:t>Source: Google maps/</a:t>
            </a:r>
            <a:r>
              <a:rPr kumimoji="0" lang="en-US" altLang="en-US" sz="1200" b="0" i="1" u="none" strike="noStrike" cap="none" normalizeH="0" baseline="0" err="1">
                <a:ln>
                  <a:noFill/>
                </a:ln>
                <a:solidFill>
                  <a:schemeClr val="tx1"/>
                </a:solidFill>
                <a:effectLst/>
                <a:latin typeface="AECOM Sans"/>
                <a:ea typeface="Arial" panose="020B0604020202020204" pitchFamily="34" charset="0"/>
                <a:cs typeface="Times New Roman" panose="02020603050405020304" pitchFamily="18" charset="0"/>
              </a:rPr>
              <a:t>traveline</a:t>
            </a:r>
            <a:r>
              <a:rPr kumimoji="0" lang="en-US" altLang="en-US" sz="1200" b="0" i="1" u="none" strike="noStrike" cap="none" normalizeH="0" baseline="0">
                <a:ln>
                  <a:noFill/>
                </a:ln>
                <a:solidFill>
                  <a:schemeClr val="tx1"/>
                </a:solidFill>
                <a:effectLst/>
                <a:latin typeface="AECOM Sans"/>
                <a:ea typeface="Arial" panose="020B0604020202020204" pitchFamily="34" charset="0"/>
                <a:cs typeface="Times New Roman" panose="02020603050405020304" pitchFamily="18" charset="0"/>
              </a:rPr>
              <a:t> (highway journey times represent quickest routes, but journey times are variable)</a:t>
            </a:r>
            <a:endParaRPr kumimoji="0" lang="en-US" altLang="en-US" sz="12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80975"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955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31E1-C64E-4680-A5C6-9BD4C8FAAFC0}"/>
              </a:ext>
            </a:extLst>
          </p:cNvPr>
          <p:cNvSpPr>
            <a:spLocks noGrp="1"/>
          </p:cNvSpPr>
          <p:nvPr>
            <p:ph type="title"/>
          </p:nvPr>
        </p:nvSpPr>
        <p:spPr/>
        <p:txBody>
          <a:bodyPr/>
          <a:lstStyle/>
          <a:p>
            <a:r>
              <a:rPr lang="en-GB"/>
              <a:t>Opportunities</a:t>
            </a:r>
          </a:p>
        </p:txBody>
      </p:sp>
      <p:pic>
        <p:nvPicPr>
          <p:cNvPr id="3" name="Picture 2">
            <a:extLst>
              <a:ext uri="{FF2B5EF4-FFF2-40B4-BE49-F238E27FC236}">
                <a16:creationId xmlns:a16="http://schemas.microsoft.com/office/drawing/2014/main" id="{9A7BCCB2-6D1C-4155-9E2B-D53E45258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355" y="2991971"/>
            <a:ext cx="4354702" cy="13783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EE40761-FEB9-4488-B074-C6E96F98D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995" y="2252382"/>
            <a:ext cx="3191576" cy="21179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DA3D8CC2-23F2-4E69-A16D-3D548F55EACA}"/>
              </a:ext>
            </a:extLst>
          </p:cNvPr>
          <p:cNvSpPr>
            <a:spLocks noGrp="1"/>
          </p:cNvSpPr>
          <p:nvPr>
            <p:ph type="body" idx="1"/>
          </p:nvPr>
        </p:nvSpPr>
        <p:spPr>
          <a:xfrm>
            <a:off x="311700" y="1105410"/>
            <a:ext cx="8520600" cy="3416400"/>
          </a:xfrm>
        </p:spPr>
        <p:txBody>
          <a:bodyPr/>
          <a:lstStyle/>
          <a:p>
            <a:r>
              <a:rPr lang="en-GB">
                <a:latin typeface="Arial" panose="020B0604020202020204" pitchFamily="34" charset="0"/>
              </a:rPr>
              <a:t>The Northumberland Line provides a catalytic opportunity to strengthen the whole region, and specifically South East Northumberland</a:t>
            </a:r>
          </a:p>
          <a:p>
            <a:r>
              <a:rPr lang="en-GB" b="0" i="0" u="none" strike="noStrike">
                <a:solidFill>
                  <a:srgbClr val="000000"/>
                </a:solidFill>
                <a:effectLst/>
                <a:latin typeface="Arial" panose="020B0604020202020204" pitchFamily="34" charset="0"/>
              </a:rPr>
              <a:t>British Volt “Gigafactory” at North Blyth – 3,000 new jobs</a:t>
            </a:r>
          </a:p>
          <a:p>
            <a:r>
              <a:rPr lang="en-GB">
                <a:latin typeface="Arial" panose="020B0604020202020204" pitchFamily="34" charset="0"/>
              </a:rPr>
              <a:t>Port of Blyth</a:t>
            </a:r>
            <a:endParaRPr lang="en-GB" b="0" i="0" u="none" strike="noStrike">
              <a:solidFill>
                <a:srgbClr val="000000"/>
              </a:solidFill>
              <a:effectLst/>
              <a:latin typeface="Arial" panose="020B0604020202020204" pitchFamily="34" charset="0"/>
            </a:endParaRPr>
          </a:p>
          <a:p>
            <a:r>
              <a:rPr lang="en-GB">
                <a:latin typeface="Arial" panose="020B0604020202020204" pitchFamily="34" charset="0"/>
              </a:rPr>
              <a:t>Cobalt Business Park</a:t>
            </a:r>
            <a:endParaRPr lang="en-GB"/>
          </a:p>
        </p:txBody>
      </p:sp>
    </p:spTree>
    <p:extLst>
      <p:ext uri="{BB962C8B-B14F-4D97-AF65-F5344CB8AC3E}">
        <p14:creationId xmlns:p14="http://schemas.microsoft.com/office/powerpoint/2010/main" val="35288738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0A7B817A843F4A9834891294970E59" ma:contentTypeVersion="8" ma:contentTypeDescription="Create a new document." ma:contentTypeScope="" ma:versionID="5d445d385bf8c0b590c664d28b562453">
  <xsd:schema xmlns:xsd="http://www.w3.org/2001/XMLSchema" xmlns:xs="http://www.w3.org/2001/XMLSchema" xmlns:p="http://schemas.microsoft.com/office/2006/metadata/properties" xmlns:ns2="27b8778e-648d-4f71-a11e-65a866ee4297" xmlns:ns3="f369f99b-3388-4196-a640-f156fc7d0db7" targetNamespace="http://schemas.microsoft.com/office/2006/metadata/properties" ma:root="true" ma:fieldsID="9a119a0263df9f7af9ad11589ad88057" ns2:_="" ns3:_="">
    <xsd:import namespace="27b8778e-648d-4f71-a11e-65a866ee4297"/>
    <xsd:import namespace="f369f99b-3388-4196-a640-f156fc7d0d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b8778e-648d-4f71-a11e-65a866ee42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69f99b-3388-4196-a640-f156fc7d0d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1895FA-CC37-440B-BDAA-DD9F20DFD7B0}">
  <ds:schemaRefs>
    <ds:schemaRef ds:uri="27b8778e-648d-4f71-a11e-65a866ee4297"/>
    <ds:schemaRef ds:uri="f369f99b-3388-4196-a640-f156fc7d0d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2B243FF-7953-4CFA-B313-F0EAD336E5D6}">
  <ds:schemaRefs>
    <ds:schemaRef ds:uri="http://schemas.microsoft.com/sharepoint/v3/contenttype/forms"/>
  </ds:schemaRefs>
</ds:datastoreItem>
</file>

<file path=customXml/itemProps3.xml><?xml version="1.0" encoding="utf-8"?>
<ds:datastoreItem xmlns:ds="http://schemas.openxmlformats.org/officeDocument/2006/customXml" ds:itemID="{B9637741-3687-4F86-B5A8-F7DC49403F9D}">
  <ds:schemaRefs>
    <ds:schemaRef ds:uri="27b8778e-648d-4f71-a11e-65a866ee4297"/>
    <ds:schemaRef ds:uri="f369f99b-3388-4196-a640-f156fc7d0d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1262</Words>
  <Application>Microsoft Office PowerPoint</Application>
  <PresentationFormat>On-screen Show (16:9)</PresentationFormat>
  <Paragraphs>205</Paragraphs>
  <Slides>40</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AECOM Sans</vt:lpstr>
      <vt:lpstr>Arial</vt:lpstr>
      <vt:lpstr>Simple Light</vt:lpstr>
      <vt:lpstr>Northumberland Line Scheme Overview and Need  Proof of Evidence of Stuart McNaughton</vt:lpstr>
      <vt:lpstr>Summary of Proof of Evidence</vt:lpstr>
      <vt:lpstr>Strategic Context and Need</vt:lpstr>
      <vt:lpstr>The Challenge</vt:lpstr>
      <vt:lpstr>Key Problems</vt:lpstr>
      <vt:lpstr>Regional Social Deprivation (2011 Census)</vt:lpstr>
      <vt:lpstr>Households that do not own a car (2011 Census)</vt:lpstr>
      <vt:lpstr>Journey Times to Key Employment Sites (AM Peak)</vt:lpstr>
      <vt:lpstr>Opportunities</vt:lpstr>
      <vt:lpstr>Scheme Development</vt:lpstr>
      <vt:lpstr>Objectives</vt:lpstr>
      <vt:lpstr>Options Considered</vt:lpstr>
      <vt:lpstr>Consultation and Engagement</vt:lpstr>
      <vt:lpstr>Scheme Description</vt:lpstr>
      <vt:lpstr>PowerPoint Presentation</vt:lpstr>
      <vt:lpstr>Ashington Station </vt:lpstr>
      <vt:lpstr>Bedlington Station</vt:lpstr>
      <vt:lpstr>Bebside Station</vt:lpstr>
      <vt:lpstr>Newsham Station</vt:lpstr>
      <vt:lpstr>Seaton Delaval Station </vt:lpstr>
      <vt:lpstr>Northumberland Park</vt:lpstr>
      <vt:lpstr>Newcastle Central Station</vt:lpstr>
      <vt:lpstr>Business Case</vt:lpstr>
      <vt:lpstr>Business Case</vt:lpstr>
      <vt:lpstr>Public Transport Accessibility  Ashington  Baseline Situation</vt:lpstr>
      <vt:lpstr>Public Transport Accessibility  Ashington  With scheme</vt:lpstr>
      <vt:lpstr>Public Transport Accessibility  Blyth and Bedlington  Baseline situation</vt:lpstr>
      <vt:lpstr>Public Transport Accessibility  Blyth and Bedlington  With scheme</vt:lpstr>
      <vt:lpstr>Public Transport Accessibility  Seaton Valley  Baseline situation</vt:lpstr>
      <vt:lpstr>Public Transport Accessibility  Seaton Valley  With scheme</vt:lpstr>
      <vt:lpstr>Social Value</vt:lpstr>
      <vt:lpstr>Social Value</vt:lpstr>
      <vt:lpstr>Arts Community Engagement Plan</vt:lpstr>
      <vt:lpstr>Academic Community Engagement Plan For inspiration; education; safety; and jobs</vt:lpstr>
      <vt:lpstr>Business Community Engagement Plan </vt:lpstr>
      <vt:lpstr>Funding</vt:lpstr>
      <vt:lpstr>Funding</vt:lpstr>
      <vt:lpstr>Funding</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Northumberland Line Scheme Overview and Need Stuart McNaughton</dc:title>
  <cp:lastModifiedBy>Ruth Taylor (Planning &amp; Environment and Energy &amp; Infrastructure)</cp:lastModifiedBy>
  <cp:revision>2</cp:revision>
  <dcterms:modified xsi:type="dcterms:W3CDTF">2021-11-10T09:42:05Z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0x010100FF0A7B817A843F4A9834891294970E59</vt:lpwstr>
  </property>
</Properties>
</file>